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B37717-0EDD-45FC-88A9-2A45F3140EF2}" v="950" dt="2020-03-23T13:43:45.9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75" d="100"/>
          <a:sy n="75" d="100"/>
        </p:scale>
        <p:origin x="2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083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572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918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2762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624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223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282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575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181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20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69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561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10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45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692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10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37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7466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8">
            <a:extLst>
              <a:ext uri="{FF2B5EF4-FFF2-40B4-BE49-F238E27FC236}">
                <a16:creationId xmlns:a16="http://schemas.microsoft.com/office/drawing/2014/main" id="{ED2D7C63-562A-41C7-892E-0C73F5D59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17947" y="1359195"/>
            <a:ext cx="6159273" cy="2971801"/>
          </a:xfrm>
        </p:spPr>
        <p:txBody>
          <a:bodyPr>
            <a:normAutofit/>
          </a:bodyPr>
          <a:lstStyle/>
          <a:p>
            <a:r>
              <a:rPr lang="es-ES" b="1" u="sng" dirty="0"/>
              <a:t>El Clima</a:t>
            </a:r>
            <a:br>
              <a:rPr lang="es-ES" b="1" u="sng" dirty="0"/>
            </a:br>
            <a:br>
              <a:rPr lang="es-ES" dirty="0"/>
            </a:br>
            <a:r>
              <a:rPr lang="es-ES" i="1" dirty="0" err="1"/>
              <a:t>The</a:t>
            </a:r>
            <a:r>
              <a:rPr lang="es-ES" i="1" dirty="0"/>
              <a:t> </a:t>
            </a:r>
            <a:r>
              <a:rPr lang="es-ES" i="1" dirty="0" err="1"/>
              <a:t>weather</a:t>
            </a:r>
            <a:endParaRPr lang="es-ES" i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78688" y="4526123"/>
            <a:ext cx="4466721" cy="194733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 b="1" dirty="0"/>
              <a:t>¡Hola year5!</a:t>
            </a:r>
          </a:p>
        </p:txBody>
      </p:sp>
      <p:pic>
        <p:nvPicPr>
          <p:cNvPr id="4" name="Imagen 4" descr="Imagen que contiene animal, azul&#10;&#10;Descripción generada con confianza muy alta">
            <a:extLst>
              <a:ext uri="{FF2B5EF4-FFF2-40B4-BE49-F238E27FC236}">
                <a16:creationId xmlns:a16="http://schemas.microsoft.com/office/drawing/2014/main" id="{6ED735B7-FDFE-4E22-A66E-26100A9E99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60" r="20399"/>
          <a:stretch/>
        </p:blipFill>
        <p:spPr>
          <a:xfrm>
            <a:off x="-256933" y="10"/>
            <a:ext cx="6456107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28" name="Group 10">
            <a:extLst>
              <a:ext uri="{FF2B5EF4-FFF2-40B4-BE49-F238E27FC236}">
                <a16:creationId xmlns:a16="http://schemas.microsoft.com/office/drawing/2014/main" id="{6DF25E23-BE15-4E36-A700-59F0CE8C5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9" name="Straight Connector 11">
              <a:extLst>
                <a:ext uri="{FF2B5EF4-FFF2-40B4-BE49-F238E27FC236}">
                  <a16:creationId xmlns:a16="http://schemas.microsoft.com/office/drawing/2014/main" id="{2CE9353A-F333-4305-BED0-D126D75F5D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12">
              <a:extLst>
                <a:ext uri="{FF2B5EF4-FFF2-40B4-BE49-F238E27FC236}">
                  <a16:creationId xmlns:a16="http://schemas.microsoft.com/office/drawing/2014/main" id="{95D1D327-6D34-4AB1-BBCB-FFD18B92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13">
              <a:extLst>
                <a:ext uri="{FF2B5EF4-FFF2-40B4-BE49-F238E27FC236}">
                  <a16:creationId xmlns:a16="http://schemas.microsoft.com/office/drawing/2014/main" id="{C3D4CCB5-F27F-4868-B1D4-55D8654F07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14">
              <a:extLst>
                <a:ext uri="{FF2B5EF4-FFF2-40B4-BE49-F238E27FC236}">
                  <a16:creationId xmlns:a16="http://schemas.microsoft.com/office/drawing/2014/main" id="{55F00F96-8833-4C32-AD31-05286BC80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15">
              <a:extLst>
                <a:ext uri="{FF2B5EF4-FFF2-40B4-BE49-F238E27FC236}">
                  <a16:creationId xmlns:a16="http://schemas.microsoft.com/office/drawing/2014/main" id="{C22EE3D4-FE2C-4B01-BC8C-3CE2C6CC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2921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DF7E26E-D1F5-4F1A-99FE-73BE706D2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35" y="119123"/>
            <a:ext cx="5388935" cy="842533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tx2"/>
                </a:solidFill>
              </a:rPr>
              <a:t>¿Qué tiempo hace hoy?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E7602ED7-E549-49B8-B33E-6467FFEF5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982" r="530" b="40133"/>
          <a:stretch/>
        </p:blipFill>
        <p:spPr>
          <a:xfrm>
            <a:off x="359509" y="863011"/>
            <a:ext cx="6475723" cy="5766110"/>
          </a:xfr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3AC3A1F-C322-470C-84A3-C6BF9A896D76}"/>
              </a:ext>
            </a:extLst>
          </p:cNvPr>
          <p:cNvSpPr/>
          <p:nvPr/>
        </p:nvSpPr>
        <p:spPr>
          <a:xfrm>
            <a:off x="7218178" y="333596"/>
            <a:ext cx="4828952" cy="6406113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CF13B9B-9D0B-46B6-BB77-067C2A99D146}"/>
              </a:ext>
            </a:extLst>
          </p:cNvPr>
          <p:cNvSpPr txBox="1"/>
          <p:nvPr/>
        </p:nvSpPr>
        <p:spPr>
          <a:xfrm>
            <a:off x="7377003" y="545584"/>
            <a:ext cx="4391245" cy="67403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solidFill>
                  <a:schemeClr val="accent1"/>
                </a:solidFill>
              </a:rPr>
              <a:t>¿Qué tiempo hace hoy?</a:t>
            </a:r>
            <a:r>
              <a:rPr lang="es-ES" b="1" i="1" dirty="0">
                <a:solidFill>
                  <a:schemeClr val="accent1"/>
                </a:solidFill>
              </a:rPr>
              <a:t> (</a:t>
            </a:r>
            <a:r>
              <a:rPr lang="es-ES" b="1" i="1" dirty="0" err="1">
                <a:solidFill>
                  <a:schemeClr val="accent1"/>
                </a:solidFill>
                <a:ea typeface="+mn-lt"/>
                <a:cs typeface="+mn-lt"/>
              </a:rPr>
              <a:t>How</a:t>
            </a:r>
            <a:r>
              <a:rPr lang="es-ES" b="1" i="1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s-ES" b="1" i="1" dirty="0" err="1">
                <a:solidFill>
                  <a:schemeClr val="accent1"/>
                </a:solidFill>
                <a:ea typeface="+mn-lt"/>
                <a:cs typeface="+mn-lt"/>
              </a:rPr>
              <a:t>is</a:t>
            </a:r>
            <a:r>
              <a:rPr lang="es-ES" b="1" i="1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s-ES" b="1" i="1" dirty="0" err="1">
                <a:solidFill>
                  <a:schemeClr val="accent1"/>
                </a:solidFill>
                <a:ea typeface="+mn-lt"/>
                <a:cs typeface="+mn-lt"/>
              </a:rPr>
              <a:t>the</a:t>
            </a:r>
            <a:r>
              <a:rPr lang="es-ES" b="1" i="1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s-ES" b="1" i="1" dirty="0" err="1">
                <a:solidFill>
                  <a:schemeClr val="accent1"/>
                </a:solidFill>
                <a:ea typeface="+mn-lt"/>
                <a:cs typeface="+mn-lt"/>
              </a:rPr>
              <a:t>weather</a:t>
            </a:r>
            <a:r>
              <a:rPr lang="es-ES" b="1" i="1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s-ES" b="1" i="1" dirty="0" err="1">
                <a:solidFill>
                  <a:schemeClr val="accent1"/>
                </a:solidFill>
                <a:ea typeface="+mn-lt"/>
                <a:cs typeface="+mn-lt"/>
              </a:rPr>
              <a:t>today</a:t>
            </a:r>
            <a:r>
              <a:rPr lang="es-ES" b="1" i="1" dirty="0">
                <a:solidFill>
                  <a:schemeClr val="accent1"/>
                </a:solidFill>
                <a:ea typeface="+mn-lt"/>
                <a:cs typeface="+mn-lt"/>
              </a:rPr>
              <a:t>?</a:t>
            </a:r>
            <a:r>
              <a:rPr lang="es-ES" b="1" i="1" dirty="0">
                <a:solidFill>
                  <a:schemeClr val="accent1"/>
                </a:solidFill>
              </a:rPr>
              <a:t>)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>
              <a:ea typeface="+mn-lt"/>
              <a:cs typeface="+mn-lt"/>
            </a:endParaRPr>
          </a:p>
          <a:p>
            <a:endParaRPr lang="es-ES" b="1" dirty="0">
              <a:ea typeface="+mn-lt"/>
              <a:cs typeface="+mn-lt"/>
            </a:endParaRPr>
          </a:p>
          <a:p>
            <a:r>
              <a:rPr lang="es-ES" b="1" dirty="0">
                <a:ea typeface="+mn-lt"/>
                <a:cs typeface="+mn-lt"/>
              </a:rPr>
              <a:t>- Hace calor, está soleado.</a:t>
            </a:r>
            <a:endParaRPr lang="es-ES" b="1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b="1" dirty="0"/>
              <a:t>-Hace frio, hay niebla.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12" name="Imagen 12" descr="Una torre con un reloj en la noche&#10;&#10;Descripción generada con confianza alta">
            <a:extLst>
              <a:ext uri="{FF2B5EF4-FFF2-40B4-BE49-F238E27FC236}">
                <a16:creationId xmlns:a16="http://schemas.microsoft.com/office/drawing/2014/main" id="{38F949BA-56EE-4143-A277-236006216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447" y="3958235"/>
            <a:ext cx="3744432" cy="1936366"/>
          </a:xfrm>
          <a:prstGeom prst="rect">
            <a:avLst/>
          </a:prstGeom>
        </p:spPr>
      </p:pic>
      <p:pic>
        <p:nvPicPr>
          <p:cNvPr id="14" name="Imagen 14" descr="Vista de una montaña&#10;&#10;Descripción generada con confianza alta">
            <a:extLst>
              <a:ext uri="{FF2B5EF4-FFF2-40B4-BE49-F238E27FC236}">
                <a16:creationId xmlns:a16="http://schemas.microsoft.com/office/drawing/2014/main" id="{172C6828-3F63-4D9D-9EA9-184D6A8BD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5447" y="1414481"/>
            <a:ext cx="3744431" cy="180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06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F60352-19B3-4CF1-BB43-53822D7E8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236" y="154173"/>
            <a:ext cx="10962166" cy="1435592"/>
          </a:xfrm>
        </p:spPr>
        <p:txBody>
          <a:bodyPr>
            <a:normAutofit lnSpcReduction="10000"/>
          </a:bodyPr>
          <a:lstStyle/>
          <a:p>
            <a:r>
              <a:rPr lang="es-ES" b="1" u="sng" dirty="0"/>
              <a:t>Actividad:</a:t>
            </a:r>
            <a:endParaRPr lang="es-ES" b="1" i="1" u="sng" dirty="0"/>
          </a:p>
          <a:p>
            <a:pPr marL="0" indent="0">
              <a:buNone/>
            </a:pPr>
            <a:r>
              <a:rPr lang="es-ES" b="1" dirty="0">
                <a:solidFill>
                  <a:schemeClr val="bg1"/>
                </a:solidFill>
              </a:rPr>
              <a:t>Siguiendo el modelo anterior, indica cual es clima que se muestra en cada foto. </a:t>
            </a:r>
            <a:r>
              <a:rPr lang="es-ES" b="1" i="1" dirty="0">
                <a:solidFill>
                  <a:schemeClr val="bg1"/>
                </a:solidFill>
              </a:rPr>
              <a:t>(</a:t>
            </a:r>
            <a:r>
              <a:rPr lang="en" b="1" i="1" dirty="0">
                <a:solidFill>
                  <a:schemeClr val="bg1"/>
                </a:solidFill>
                <a:latin typeface="Consolas"/>
              </a:rPr>
              <a:t>following the previous model, indicates which is the weather shown in each photo).</a:t>
            </a:r>
            <a:endParaRPr lang="es-ES" b="1" i="1" dirty="0">
              <a:solidFill>
                <a:schemeClr val="bg1"/>
              </a:solidFill>
            </a:endParaRPr>
          </a:p>
        </p:txBody>
      </p:sp>
      <p:pic>
        <p:nvPicPr>
          <p:cNvPr id="4" name="Imagen 4" descr="Personas caminando en la nieve&#10;&#10;Descripción generada con confianza alta">
            <a:extLst>
              <a:ext uri="{FF2B5EF4-FFF2-40B4-BE49-F238E27FC236}">
                <a16:creationId xmlns:a16="http://schemas.microsoft.com/office/drawing/2014/main" id="{49B051A5-3112-41E9-A459-9779E1FD8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52" y="1538176"/>
            <a:ext cx="3478619" cy="1752600"/>
          </a:xfrm>
          <a:prstGeom prst="rect">
            <a:avLst/>
          </a:prstGeom>
        </p:spPr>
      </p:pic>
      <p:pic>
        <p:nvPicPr>
          <p:cNvPr id="6" name="Imagen 6" descr="Imagen que contiene exterior, planta, árbol, palma&#10;&#10;Descripción generada con confianza muy alta">
            <a:extLst>
              <a:ext uri="{FF2B5EF4-FFF2-40B4-BE49-F238E27FC236}">
                <a16:creationId xmlns:a16="http://schemas.microsoft.com/office/drawing/2014/main" id="{A35E87CE-DBDC-429A-8D7A-A33C6E5D5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866" y="1534774"/>
            <a:ext cx="3921641" cy="1785986"/>
          </a:xfrm>
          <a:prstGeom prst="rect">
            <a:avLst/>
          </a:prstGeom>
        </p:spPr>
      </p:pic>
      <p:pic>
        <p:nvPicPr>
          <p:cNvPr id="8" name="Imagen 8" descr="Sol brillando en el cielo&#10;&#10;Descripción generada con confianza alta">
            <a:extLst>
              <a:ext uri="{FF2B5EF4-FFF2-40B4-BE49-F238E27FC236}">
                <a16:creationId xmlns:a16="http://schemas.microsoft.com/office/drawing/2014/main" id="{CF8C251D-CBAC-4818-88EC-D1C58C856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051" y="4125111"/>
            <a:ext cx="3478618" cy="1886151"/>
          </a:xfrm>
          <a:prstGeom prst="rect">
            <a:avLst/>
          </a:prstGeom>
        </p:spPr>
      </p:pic>
      <p:pic>
        <p:nvPicPr>
          <p:cNvPr id="10" name="Imagen 10" descr="Una isla en medio del mar&#10;&#10;Descripción generada con confianza alta">
            <a:extLst>
              <a:ext uri="{FF2B5EF4-FFF2-40B4-BE49-F238E27FC236}">
                <a16:creationId xmlns:a16="http://schemas.microsoft.com/office/drawing/2014/main" id="{4B4E9ABA-4097-483A-BA9B-1E746C45F4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9865" y="4121304"/>
            <a:ext cx="3921642" cy="1920343"/>
          </a:xfrm>
          <a:prstGeom prst="rect">
            <a:avLst/>
          </a:prstGeom>
        </p:spPr>
      </p:pic>
      <p:pic>
        <p:nvPicPr>
          <p:cNvPr id="12" name="Imagen 12" descr="Imagen que contiene lluvia, naturaleza, paraguas, sostener&#10;&#10;Descripción generada con confianza muy alta">
            <a:extLst>
              <a:ext uri="{FF2B5EF4-FFF2-40B4-BE49-F238E27FC236}">
                <a16:creationId xmlns:a16="http://schemas.microsoft.com/office/drawing/2014/main" id="{7740A6F8-D327-487D-8D36-974311ED50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6307" y="4122345"/>
            <a:ext cx="3700130" cy="1918262"/>
          </a:xfrm>
          <a:prstGeom prst="rect">
            <a:avLst/>
          </a:prstGeom>
        </p:spPr>
      </p:pic>
      <p:pic>
        <p:nvPicPr>
          <p:cNvPr id="14" name="Imagen 14" descr="Una alberca color azul en la playa&#10;&#10;Descripción generada con confianza alta">
            <a:extLst>
              <a:ext uri="{FF2B5EF4-FFF2-40B4-BE49-F238E27FC236}">
                <a16:creationId xmlns:a16="http://schemas.microsoft.com/office/drawing/2014/main" id="{1D885F4B-C53A-404F-9454-E5CA7942F9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6307" y="1591340"/>
            <a:ext cx="3629246" cy="1796902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4FFE947F-94CF-424B-86F8-557DD69B3C2D}"/>
              </a:ext>
            </a:extLst>
          </p:cNvPr>
          <p:cNvSpPr txBox="1"/>
          <p:nvPr/>
        </p:nvSpPr>
        <p:spPr>
          <a:xfrm>
            <a:off x="303028" y="3324447"/>
            <a:ext cx="35406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Hace frio, </a:t>
            </a:r>
            <a:r>
              <a:rPr lang="es-ES" dirty="0">
                <a:solidFill>
                  <a:schemeClr val="bg1"/>
                </a:solidFill>
              </a:rPr>
              <a:t>___________________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47F541F-793B-46C7-A107-DD9A3CED3051}"/>
              </a:ext>
            </a:extLst>
          </p:cNvPr>
          <p:cNvSpPr txBox="1"/>
          <p:nvPr/>
        </p:nvSpPr>
        <p:spPr>
          <a:xfrm>
            <a:off x="4105276" y="3325555"/>
            <a:ext cx="39216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____________,</a:t>
            </a:r>
            <a:r>
              <a:rPr lang="es-ES" b="1" dirty="0">
                <a:solidFill>
                  <a:schemeClr val="bg1"/>
                </a:solidFill>
              </a:rPr>
              <a:t> hace mucho viento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B1D41BB-28D7-4C1C-96D0-CFACD7830D31}"/>
              </a:ext>
            </a:extLst>
          </p:cNvPr>
          <p:cNvSpPr txBox="1"/>
          <p:nvPr/>
        </p:nvSpPr>
        <p:spPr>
          <a:xfrm>
            <a:off x="8288523" y="3432987"/>
            <a:ext cx="362924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ea typeface="+mn-lt"/>
                <a:cs typeface="+mn-lt"/>
              </a:rPr>
              <a:t>Hace calor</a:t>
            </a:r>
            <a:r>
              <a:rPr lang="es-ES" dirty="0">
                <a:solidFill>
                  <a:schemeClr val="bg1"/>
                </a:solidFill>
                <a:ea typeface="+mn-lt"/>
                <a:cs typeface="+mn-lt"/>
              </a:rPr>
              <a:t>, _________________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48853E0-B8EE-4441-A57E-43281053E1F2}"/>
              </a:ext>
            </a:extLst>
          </p:cNvPr>
          <p:cNvSpPr txBox="1"/>
          <p:nvPr/>
        </p:nvSpPr>
        <p:spPr>
          <a:xfrm>
            <a:off x="306351" y="6047932"/>
            <a:ext cx="354950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solidFill>
                  <a:schemeClr val="bg1"/>
                </a:solidFill>
                <a:ea typeface="+mn-lt"/>
                <a:cs typeface="+mn-lt"/>
              </a:rPr>
              <a:t>___________ , ________________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77D0679-2B75-4D72-ADF8-E7594E7181AC}"/>
              </a:ext>
            </a:extLst>
          </p:cNvPr>
          <p:cNvSpPr txBox="1"/>
          <p:nvPr/>
        </p:nvSpPr>
        <p:spPr>
          <a:xfrm>
            <a:off x="4064295" y="6004737"/>
            <a:ext cx="389506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solidFill>
                  <a:schemeClr val="bg1"/>
                </a:solidFill>
                <a:ea typeface="+mn-lt"/>
                <a:cs typeface="+mn-lt"/>
              </a:rPr>
              <a:t>___________ , </a:t>
            </a:r>
            <a:r>
              <a:rPr lang="es-ES" b="1" dirty="0">
                <a:solidFill>
                  <a:schemeClr val="bg1"/>
                </a:solidFill>
                <a:ea typeface="+mn-lt"/>
                <a:cs typeface="+mn-lt"/>
              </a:rPr>
              <a:t>está despejado.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DBE1DA1-A98D-4A1E-AF96-E13FD36869EA}"/>
              </a:ext>
            </a:extLst>
          </p:cNvPr>
          <p:cNvSpPr txBox="1"/>
          <p:nvPr/>
        </p:nvSpPr>
        <p:spPr>
          <a:xfrm>
            <a:off x="8345008" y="6041287"/>
            <a:ext cx="37089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___________ , 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38070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Imagen 10">
            <a:extLst>
              <a:ext uri="{FF2B5EF4-FFF2-40B4-BE49-F238E27FC236}">
                <a16:creationId xmlns:a16="http://schemas.microsoft.com/office/drawing/2014/main" id="{0A6FE19C-4DBD-46F9-B76C-B967CC709B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0" t="21569" r="-490" b="54902"/>
          <a:stretch/>
        </p:blipFill>
        <p:spPr>
          <a:xfrm>
            <a:off x="95779" y="313661"/>
            <a:ext cx="8621432" cy="2020235"/>
          </a:xfrm>
        </p:spPr>
      </p:pic>
      <p:pic>
        <p:nvPicPr>
          <p:cNvPr id="12" name="Imagen 12">
            <a:extLst>
              <a:ext uri="{FF2B5EF4-FFF2-40B4-BE49-F238E27FC236}">
                <a16:creationId xmlns:a16="http://schemas.microsoft.com/office/drawing/2014/main" id="{A7DEDA77-512F-41B1-A6E7-2F726BBC1C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867" r="-324" b="27184"/>
          <a:stretch/>
        </p:blipFill>
        <p:spPr>
          <a:xfrm>
            <a:off x="99237" y="3102935"/>
            <a:ext cx="8608846" cy="2048043"/>
          </a:xfrm>
          <a:prstGeom prst="rect">
            <a:avLst/>
          </a:prstGeom>
        </p:spPr>
      </p:pic>
      <p:graphicFrame>
        <p:nvGraphicFramePr>
          <p:cNvPr id="14" name="Tabla 14">
            <a:extLst>
              <a:ext uri="{FF2B5EF4-FFF2-40B4-BE49-F238E27FC236}">
                <a16:creationId xmlns:a16="http://schemas.microsoft.com/office/drawing/2014/main" id="{EB3AAD93-4BD9-4E48-9860-D21619D85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452263"/>
              </p:ext>
            </p:extLst>
          </p:nvPr>
        </p:nvGraphicFramePr>
        <p:xfrm>
          <a:off x="80099" y="2423585"/>
          <a:ext cx="8601488" cy="448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0372">
                  <a:extLst>
                    <a:ext uri="{9D8B030D-6E8A-4147-A177-3AD203B41FA5}">
                      <a16:colId xmlns:a16="http://schemas.microsoft.com/office/drawing/2014/main" val="1521240269"/>
                    </a:ext>
                  </a:extLst>
                </a:gridCol>
                <a:gridCol w="2150372">
                  <a:extLst>
                    <a:ext uri="{9D8B030D-6E8A-4147-A177-3AD203B41FA5}">
                      <a16:colId xmlns:a16="http://schemas.microsoft.com/office/drawing/2014/main" val="1705873178"/>
                    </a:ext>
                  </a:extLst>
                </a:gridCol>
                <a:gridCol w="2150372">
                  <a:extLst>
                    <a:ext uri="{9D8B030D-6E8A-4147-A177-3AD203B41FA5}">
                      <a16:colId xmlns:a16="http://schemas.microsoft.com/office/drawing/2014/main" val="2413143716"/>
                    </a:ext>
                  </a:extLst>
                </a:gridCol>
                <a:gridCol w="2150372">
                  <a:extLst>
                    <a:ext uri="{9D8B030D-6E8A-4147-A177-3AD203B41FA5}">
                      <a16:colId xmlns:a16="http://schemas.microsoft.com/office/drawing/2014/main" val="2039166197"/>
                    </a:ext>
                  </a:extLst>
                </a:gridCol>
              </a:tblGrid>
              <a:tr h="448894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________________</a:t>
                      </a: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80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________________</a:t>
                      </a:r>
                      <a:endParaRPr lang="es-E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80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________________</a:t>
                      </a:r>
                      <a:endParaRPr lang="es-E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80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________________</a:t>
                      </a:r>
                      <a:endParaRPr lang="es-E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040208"/>
                  </a:ext>
                </a:extLst>
              </a:tr>
            </a:tbl>
          </a:graphicData>
        </a:graphic>
      </p:graphicFrame>
      <p:graphicFrame>
        <p:nvGraphicFramePr>
          <p:cNvPr id="16" name="Tabla 14">
            <a:extLst>
              <a:ext uri="{FF2B5EF4-FFF2-40B4-BE49-F238E27FC236}">
                <a16:creationId xmlns:a16="http://schemas.microsoft.com/office/drawing/2014/main" id="{10D0647A-4CA2-4961-9AE6-C3DDE4DE6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019765"/>
              </p:ext>
            </p:extLst>
          </p:nvPr>
        </p:nvGraphicFramePr>
        <p:xfrm>
          <a:off x="106680" y="5267794"/>
          <a:ext cx="8601488" cy="448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0372">
                  <a:extLst>
                    <a:ext uri="{9D8B030D-6E8A-4147-A177-3AD203B41FA5}">
                      <a16:colId xmlns:a16="http://schemas.microsoft.com/office/drawing/2014/main" val="1521240269"/>
                    </a:ext>
                  </a:extLst>
                </a:gridCol>
                <a:gridCol w="2150372">
                  <a:extLst>
                    <a:ext uri="{9D8B030D-6E8A-4147-A177-3AD203B41FA5}">
                      <a16:colId xmlns:a16="http://schemas.microsoft.com/office/drawing/2014/main" val="1705873178"/>
                    </a:ext>
                  </a:extLst>
                </a:gridCol>
                <a:gridCol w="2150372">
                  <a:extLst>
                    <a:ext uri="{9D8B030D-6E8A-4147-A177-3AD203B41FA5}">
                      <a16:colId xmlns:a16="http://schemas.microsoft.com/office/drawing/2014/main" val="2413143716"/>
                    </a:ext>
                  </a:extLst>
                </a:gridCol>
                <a:gridCol w="2150372">
                  <a:extLst>
                    <a:ext uri="{9D8B030D-6E8A-4147-A177-3AD203B41FA5}">
                      <a16:colId xmlns:a16="http://schemas.microsoft.com/office/drawing/2014/main" val="2039166197"/>
                    </a:ext>
                  </a:extLst>
                </a:gridCol>
              </a:tblGrid>
              <a:tr h="44889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80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________________</a:t>
                      </a:r>
                      <a:endParaRPr lang="es-E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80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________________</a:t>
                      </a:r>
                      <a:endParaRPr lang="es-E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80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________________</a:t>
                      </a:r>
                      <a:endParaRPr lang="es-E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80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________________</a:t>
                      </a:r>
                      <a:endParaRPr lang="es-E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040208"/>
                  </a:ext>
                </a:extLst>
              </a:tr>
            </a:tbl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C674406B-17DE-4B79-A4A5-AA7F137FB736}"/>
              </a:ext>
            </a:extLst>
          </p:cNvPr>
          <p:cNvSpPr txBox="1"/>
          <p:nvPr/>
        </p:nvSpPr>
        <p:spPr>
          <a:xfrm>
            <a:off x="8915400" y="267586"/>
            <a:ext cx="2743200" cy="17851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b="1" dirty="0" err="1">
                <a:solidFill>
                  <a:schemeClr val="tx2"/>
                </a:solidFill>
              </a:rPr>
              <a:t>Activity</a:t>
            </a:r>
            <a:r>
              <a:rPr lang="es-ES" sz="2000" b="1" dirty="0">
                <a:solidFill>
                  <a:schemeClr val="tx2"/>
                </a:solidFill>
              </a:rPr>
              <a:t>: </a:t>
            </a:r>
          </a:p>
          <a:p>
            <a:br>
              <a:rPr lang="en-US" dirty="0"/>
            </a:br>
            <a:r>
              <a:rPr lang="es-ES" b="1" dirty="0">
                <a:ea typeface="+mn-lt"/>
                <a:cs typeface="+mn-lt"/>
              </a:rPr>
              <a:t>- Place </a:t>
            </a:r>
            <a:r>
              <a:rPr lang="es-ES" b="1" dirty="0" err="1">
                <a:ea typeface="+mn-lt"/>
                <a:cs typeface="+mn-lt"/>
              </a:rPr>
              <a:t>the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correct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word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under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each</a:t>
            </a:r>
            <a:r>
              <a:rPr lang="es-ES" b="1" dirty="0">
                <a:ea typeface="+mn-lt"/>
                <a:cs typeface="+mn-lt"/>
              </a:rPr>
              <a:t> </a:t>
            </a:r>
            <a:r>
              <a:rPr lang="es-ES" b="1" dirty="0" err="1">
                <a:ea typeface="+mn-lt"/>
                <a:cs typeface="+mn-lt"/>
              </a:rPr>
              <a:t>image</a:t>
            </a:r>
            <a:r>
              <a:rPr lang="es-ES" b="1" dirty="0">
                <a:ea typeface="+mn-lt"/>
                <a:cs typeface="+mn-lt"/>
              </a:rPr>
              <a:t>.</a:t>
            </a:r>
          </a:p>
          <a:p>
            <a:endParaRPr lang="es-ES" b="1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6679D49-BB93-4DBA-8D74-121A9630026B}"/>
              </a:ext>
            </a:extLst>
          </p:cNvPr>
          <p:cNvSpPr/>
          <p:nvPr/>
        </p:nvSpPr>
        <p:spPr>
          <a:xfrm>
            <a:off x="8971441" y="1998256"/>
            <a:ext cx="2746743" cy="2808765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tx1"/>
                </a:solidFill>
              </a:rPr>
              <a:t>- Soleado</a:t>
            </a:r>
          </a:p>
          <a:p>
            <a:r>
              <a:rPr lang="es-ES" b="1" dirty="0">
                <a:solidFill>
                  <a:schemeClr val="tx1"/>
                </a:solidFill>
              </a:rPr>
              <a:t>- Viento</a:t>
            </a:r>
          </a:p>
          <a:p>
            <a:r>
              <a:rPr lang="es-ES" b="1" dirty="0">
                <a:solidFill>
                  <a:schemeClr val="tx1"/>
                </a:solidFill>
              </a:rPr>
              <a:t>- Hace frio</a:t>
            </a:r>
          </a:p>
          <a:p>
            <a:r>
              <a:rPr lang="es-ES" b="1" dirty="0">
                <a:solidFill>
                  <a:schemeClr val="tx1"/>
                </a:solidFill>
              </a:rPr>
              <a:t>- Nieve</a:t>
            </a:r>
          </a:p>
          <a:p>
            <a:r>
              <a:rPr lang="es-ES" b="1" dirty="0">
                <a:solidFill>
                  <a:schemeClr val="tx1"/>
                </a:solidFill>
              </a:rPr>
              <a:t>- Tormenta</a:t>
            </a:r>
          </a:p>
          <a:p>
            <a:r>
              <a:rPr lang="es-ES" b="1" dirty="0">
                <a:solidFill>
                  <a:schemeClr val="tx1"/>
                </a:solidFill>
              </a:rPr>
              <a:t>- Llueve</a:t>
            </a:r>
          </a:p>
          <a:p>
            <a:r>
              <a:rPr lang="es-ES" b="1" dirty="0">
                <a:solidFill>
                  <a:schemeClr val="tx1"/>
                </a:solidFill>
              </a:rPr>
              <a:t>- Hace calor</a:t>
            </a:r>
          </a:p>
          <a:p>
            <a:r>
              <a:rPr lang="es-ES" b="1" dirty="0">
                <a:solidFill>
                  <a:schemeClr val="tx1"/>
                </a:solidFill>
              </a:rPr>
              <a:t>- Nublado</a:t>
            </a:r>
          </a:p>
          <a:p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998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TC104033925[[fn=Gota]]</Template>
  <TotalTime>0</TotalTime>
  <Words>0</Words>
  <Application>Microsoft Office PowerPoint</Application>
  <PresentationFormat>Panorámica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Slice</vt:lpstr>
      <vt:lpstr>El Clima  The weather</vt:lpstr>
      <vt:lpstr>¿Qué tiempo hace hoy?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Chalalai Sarakor</dc:creator>
  <cp:lastModifiedBy>Chalalai Sarakor</cp:lastModifiedBy>
  <cp:revision>363</cp:revision>
  <dcterms:created xsi:type="dcterms:W3CDTF">2013-07-30T10:57:00Z</dcterms:created>
  <dcterms:modified xsi:type="dcterms:W3CDTF">2020-03-23T13:44:58Z</dcterms:modified>
</cp:coreProperties>
</file>