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77E60F-DF86-440F-BD91-D364ECB3D6B3}" v="370" dt="2020-03-23T14:31:24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855" y="1261331"/>
            <a:ext cx="3497565" cy="3002662"/>
          </a:xfrm>
        </p:spPr>
        <p:txBody>
          <a:bodyPr>
            <a:normAutofit/>
          </a:bodyPr>
          <a:lstStyle/>
          <a:p>
            <a:pPr algn="l"/>
            <a:r>
              <a:rPr lang="en-US" sz="4800" b="1" u="sng" dirty="0"/>
              <a:t>Las Horas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374" y="4263992"/>
            <a:ext cx="3498045" cy="1325857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¡HOLA YEAR 6!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Imagen 4" descr="Una captura de pantalla de una red social&#10;&#10;Descripción generada con confianza alta">
            <a:extLst>
              <a:ext uri="{FF2B5EF4-FFF2-40B4-BE49-F238E27FC236}">
                <a16:creationId xmlns:a16="http://schemas.microsoft.com/office/drawing/2014/main" id="{BD057B14-E18C-405D-80C6-C112A79A3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4" t="35568" r="48814" b="21888"/>
          <a:stretch/>
        </p:blipFill>
        <p:spPr>
          <a:xfrm>
            <a:off x="216511" y="499330"/>
            <a:ext cx="5645170" cy="578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0688354E-0938-4DF4-A488-9B150F6E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92" t="30283" r="25184" b="17211"/>
          <a:stretch/>
        </p:blipFill>
        <p:spPr>
          <a:xfrm>
            <a:off x="587305" y="1027219"/>
            <a:ext cx="6911810" cy="459515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AF6D1B-9FB8-4C2A-A8BE-77383426B976}"/>
              </a:ext>
            </a:extLst>
          </p:cNvPr>
          <p:cNvSpPr/>
          <p:nvPr/>
        </p:nvSpPr>
        <p:spPr>
          <a:xfrm>
            <a:off x="7772400" y="1028700"/>
            <a:ext cx="3686175" cy="45910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>
                <a:solidFill>
                  <a:schemeClr val="tx2"/>
                </a:solidFill>
              </a:rPr>
            </a:br>
            <a:r>
              <a:rPr lang="es-ES" sz="2000" b="1" dirty="0" err="1">
                <a:solidFill>
                  <a:schemeClr val="tx2"/>
                </a:solidFill>
                <a:ea typeface="+mn-lt"/>
                <a:cs typeface="+mn-lt"/>
              </a:rPr>
              <a:t>How</a:t>
            </a:r>
            <a:r>
              <a:rPr lang="es-ES" sz="2000" b="1" dirty="0">
                <a:solidFill>
                  <a:schemeClr val="tx2"/>
                </a:solidFill>
                <a:ea typeface="+mn-lt"/>
                <a:cs typeface="+mn-lt"/>
              </a:rPr>
              <a:t> do </a:t>
            </a:r>
            <a:r>
              <a:rPr lang="es-ES" sz="2000" b="1" dirty="0" err="1">
                <a:solidFill>
                  <a:schemeClr val="tx2"/>
                </a:solidFill>
                <a:ea typeface="+mn-lt"/>
                <a:cs typeface="+mn-lt"/>
              </a:rPr>
              <a:t>we</a:t>
            </a:r>
            <a:r>
              <a:rPr lang="es-ES" sz="2000" b="1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r>
              <a:rPr lang="es-ES" sz="2000" b="1" dirty="0" err="1">
                <a:solidFill>
                  <a:schemeClr val="tx2"/>
                </a:solidFill>
                <a:ea typeface="+mn-lt"/>
                <a:cs typeface="+mn-lt"/>
              </a:rPr>
              <a:t>say</a:t>
            </a:r>
            <a:r>
              <a:rPr lang="es-ES" sz="2000" b="1" dirty="0">
                <a:solidFill>
                  <a:schemeClr val="tx2"/>
                </a:solidFill>
                <a:ea typeface="+mn-lt"/>
                <a:cs typeface="+mn-lt"/>
              </a:rPr>
              <a:t> in </a:t>
            </a:r>
            <a:r>
              <a:rPr lang="es-ES" sz="2000" b="1" dirty="0" err="1">
                <a:solidFill>
                  <a:schemeClr val="tx2"/>
                </a:solidFill>
                <a:ea typeface="+mn-lt"/>
                <a:cs typeface="+mn-lt"/>
              </a:rPr>
              <a:t>Spanish</a:t>
            </a:r>
            <a:r>
              <a:rPr lang="es-ES" sz="2000" b="1" dirty="0">
                <a:solidFill>
                  <a:schemeClr val="tx2"/>
                </a:solidFill>
                <a:ea typeface="+mn-lt"/>
                <a:cs typeface="+mn-lt"/>
              </a:rPr>
              <a:t> …</a:t>
            </a:r>
          </a:p>
          <a:p>
            <a:pPr algn="ctr"/>
            <a:endParaRPr lang="es-ES" sz="2000" b="1" dirty="0">
              <a:solidFill>
                <a:schemeClr val="tx1"/>
              </a:solidFill>
            </a:endParaRPr>
          </a:p>
          <a:p>
            <a:pPr algn="ctr"/>
            <a:r>
              <a:rPr lang="en" sz="2000" b="1" dirty="0">
                <a:solidFill>
                  <a:schemeClr val="tx1"/>
                </a:solidFill>
                <a:latin typeface="Consolas"/>
              </a:rPr>
              <a:t>O'clock = </a:t>
            </a:r>
            <a:r>
              <a:rPr lang="es-ES" sz="2000" b="1" dirty="0">
                <a:solidFill>
                  <a:schemeClr val="tx1"/>
                </a:solidFill>
              </a:rPr>
              <a:t>En punto</a:t>
            </a:r>
            <a:endParaRPr lang="es-ES" sz="2000">
              <a:solidFill>
                <a:schemeClr val="tx1"/>
              </a:solidFill>
            </a:endParaRPr>
          </a:p>
          <a:p>
            <a:pPr algn="ctr"/>
            <a:r>
              <a:rPr lang="en" sz="2000" b="1" dirty="0">
                <a:solidFill>
                  <a:schemeClr val="tx1"/>
                </a:solidFill>
                <a:latin typeface="Consolas"/>
              </a:rPr>
              <a:t>Quarter past =</a:t>
            </a:r>
            <a:r>
              <a:rPr lang="en" sz="2000" dirty="0">
                <a:solidFill>
                  <a:schemeClr val="tx1"/>
                </a:solidFill>
                <a:latin typeface="Consolas"/>
              </a:rPr>
              <a:t> </a:t>
            </a:r>
            <a:r>
              <a:rPr lang="en" sz="2000" b="1" dirty="0">
                <a:solidFill>
                  <a:schemeClr val="tx1"/>
                </a:solidFill>
                <a:latin typeface="Consolas"/>
              </a:rPr>
              <a:t>Y</a:t>
            </a:r>
            <a:r>
              <a:rPr lang="es-ES" sz="2000" b="1" dirty="0">
                <a:solidFill>
                  <a:schemeClr val="tx1"/>
                </a:solidFill>
              </a:rPr>
              <a:t> cuarto</a:t>
            </a:r>
            <a:endParaRPr lang="es-ES" sz="2000">
              <a:solidFill>
                <a:schemeClr val="tx1"/>
              </a:solidFill>
            </a:endParaRPr>
          </a:p>
          <a:p>
            <a:pPr algn="ctr"/>
            <a:r>
              <a:rPr lang="en" sz="2000" b="1" dirty="0">
                <a:solidFill>
                  <a:schemeClr val="tx1"/>
                </a:solidFill>
                <a:latin typeface="Consolas"/>
              </a:rPr>
              <a:t>Half past =</a:t>
            </a:r>
            <a:r>
              <a:rPr lang="en" sz="2000" dirty="0">
                <a:solidFill>
                  <a:srgbClr val="FFFFFF"/>
                </a:solidFill>
                <a:latin typeface="Consolas"/>
              </a:rPr>
              <a:t> </a:t>
            </a:r>
            <a:r>
              <a:rPr lang="es-ES" sz="2000" b="1" dirty="0">
                <a:solidFill>
                  <a:schemeClr val="tx1"/>
                </a:solidFill>
              </a:rPr>
              <a:t>Y media</a:t>
            </a:r>
            <a:endParaRPr lang="es-ES" sz="2000">
              <a:solidFill>
                <a:schemeClr val="tx1"/>
              </a:solidFill>
            </a:endParaRPr>
          </a:p>
          <a:p>
            <a:pPr algn="ctr"/>
            <a:r>
              <a:rPr lang="en" sz="2000" b="1" dirty="0">
                <a:solidFill>
                  <a:schemeClr val="tx1"/>
                </a:solidFill>
                <a:latin typeface="Consolas"/>
              </a:rPr>
              <a:t>A quarter to =</a:t>
            </a:r>
            <a:r>
              <a:rPr lang="en" sz="2000" dirty="0">
                <a:solidFill>
                  <a:srgbClr val="FFFFFF"/>
                </a:solidFill>
                <a:latin typeface="Consolas"/>
              </a:rPr>
              <a:t> </a:t>
            </a:r>
            <a:r>
              <a:rPr lang="es-ES" sz="2000" b="1" dirty="0">
                <a:solidFill>
                  <a:schemeClr val="tx1"/>
                </a:solidFill>
              </a:rPr>
              <a:t>Menos cuarto</a:t>
            </a:r>
          </a:p>
        </p:txBody>
      </p:sp>
    </p:spTree>
    <p:extLst>
      <p:ext uri="{BB962C8B-B14F-4D97-AF65-F5344CB8AC3E}">
        <p14:creationId xmlns:p14="http://schemas.microsoft.com/office/powerpoint/2010/main" val="349492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9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A8D43C0D-C8DC-4D15-8DA2-0FFE2B7F5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44" t="20343" r="26657" b="13970"/>
          <a:stretch/>
        </p:blipFill>
        <p:spPr>
          <a:xfrm>
            <a:off x="1659442" y="-1586"/>
            <a:ext cx="7716522" cy="6863966"/>
          </a:xfrm>
        </p:spPr>
      </p:pic>
    </p:spTree>
    <p:extLst>
      <p:ext uri="{BB962C8B-B14F-4D97-AF65-F5344CB8AC3E}">
        <p14:creationId xmlns:p14="http://schemas.microsoft.com/office/powerpoint/2010/main" val="337855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3A2CA-B5C4-44AB-BE5E-8C631086F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8150"/>
            <a:ext cx="8596668" cy="1320800"/>
          </a:xfrm>
        </p:spPr>
        <p:txBody>
          <a:bodyPr/>
          <a:lstStyle/>
          <a:p>
            <a:r>
              <a:rPr lang="es-ES" b="1" dirty="0"/>
              <a:t>¿Qué hora es? Son las ...</a:t>
            </a:r>
          </a:p>
        </p:txBody>
      </p:sp>
      <p:pic>
        <p:nvPicPr>
          <p:cNvPr id="4" name="Imagen 4" descr="Captura de pantalla de un celular&#10;&#10;Descripción generada con confianza alta">
            <a:extLst>
              <a:ext uri="{FF2B5EF4-FFF2-40B4-BE49-F238E27FC236}">
                <a16:creationId xmlns:a16="http://schemas.microsoft.com/office/drawing/2014/main" id="{D380296E-B151-469C-8B63-18EE4B7F2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62" t="35872" r="16022" b="14496"/>
          <a:stretch/>
        </p:blipFill>
        <p:spPr>
          <a:xfrm>
            <a:off x="383092" y="1341439"/>
            <a:ext cx="10279160" cy="5078859"/>
          </a:xfrm>
        </p:spPr>
      </p:pic>
    </p:spTree>
    <p:extLst>
      <p:ext uri="{BB962C8B-B14F-4D97-AF65-F5344CB8AC3E}">
        <p14:creationId xmlns:p14="http://schemas.microsoft.com/office/powerpoint/2010/main" val="302514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C66F7-9668-44F3-8608-DD515251A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84" y="-85725"/>
            <a:ext cx="8425218" cy="939800"/>
          </a:xfrm>
        </p:spPr>
        <p:txBody>
          <a:bodyPr>
            <a:normAutofit fontScale="90000"/>
          </a:bodyPr>
          <a:lstStyle/>
          <a:p>
            <a:r>
              <a:rPr lang="en" b="1" dirty="0">
                <a:latin typeface="Consolas"/>
              </a:rPr>
              <a:t>Some examples,</a:t>
            </a:r>
            <a:br>
              <a:rPr lang="en" b="1" dirty="0">
                <a:latin typeface="Consolas"/>
              </a:rPr>
            </a:br>
            <a:r>
              <a:rPr lang="en" b="1" dirty="0">
                <a:latin typeface="Consolas"/>
              </a:rPr>
              <a:t>¿</a:t>
            </a:r>
            <a:r>
              <a:rPr lang="en" b="1" dirty="0" err="1">
                <a:latin typeface="Consolas"/>
              </a:rPr>
              <a:t>Qué</a:t>
            </a:r>
            <a:r>
              <a:rPr lang="en" b="1" dirty="0">
                <a:latin typeface="Consolas"/>
              </a:rPr>
              <a:t> hora es? (</a:t>
            </a:r>
            <a:r>
              <a:rPr lang="en" b="1" dirty="0">
                <a:ea typeface="+mj-lt"/>
                <a:cs typeface="+mj-lt"/>
              </a:rPr>
              <a:t>what time is it?)</a:t>
            </a:r>
            <a:endParaRPr lang="es-ES" b="1" dirty="0"/>
          </a:p>
          <a:p>
            <a:br>
              <a:rPr lang="en-US" dirty="0"/>
            </a:br>
            <a:endParaRPr lang="en-US" dirty="0"/>
          </a:p>
          <a:p>
            <a:endParaRPr lang="es-ES" dirty="0"/>
          </a:p>
        </p:txBody>
      </p:sp>
      <p:pic>
        <p:nvPicPr>
          <p:cNvPr id="4" name="Imagen 4" descr="Una captura de pantalla de una red social&#10;&#10;Descripción generada con confianza alta">
            <a:extLst>
              <a:ext uri="{FF2B5EF4-FFF2-40B4-BE49-F238E27FC236}">
                <a16:creationId xmlns:a16="http://schemas.microsoft.com/office/drawing/2014/main" id="{54EE7A0C-B8A4-49F4-B1C1-CE802494B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15" t="27041" r="29291" b="12755"/>
          <a:stretch/>
        </p:blipFill>
        <p:spPr>
          <a:xfrm>
            <a:off x="840292" y="1169989"/>
            <a:ext cx="7004806" cy="5624998"/>
          </a:xfrm>
        </p:spPr>
      </p:pic>
    </p:spTree>
    <p:extLst>
      <p:ext uri="{BB962C8B-B14F-4D97-AF65-F5344CB8AC3E}">
        <p14:creationId xmlns:p14="http://schemas.microsoft.com/office/powerpoint/2010/main" val="374095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9914CAC-31E8-4DF6-A9D1-C83C34EAE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642" y="1330483"/>
            <a:ext cx="3287718" cy="39709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" sz="2800" dirty="0">
                <a:latin typeface="Franklin Gothic Medium"/>
              </a:rPr>
              <a:t>Activity:</a:t>
            </a:r>
            <a:br>
              <a:rPr lang="en" sz="2800" dirty="0">
                <a:latin typeface="Franklin Gothic Medium"/>
              </a:rPr>
            </a:br>
            <a:r>
              <a:rPr lang="en" sz="2800" dirty="0">
                <a:latin typeface="Franklin Gothic Medium"/>
              </a:rPr>
              <a:t>
</a:t>
            </a:r>
            <a:r>
              <a:rPr lang="en" sz="2800" dirty="0">
                <a:solidFill>
                  <a:schemeClr val="tx1"/>
                </a:solidFill>
                <a:latin typeface="Franklin Gothic Medium"/>
              </a:rPr>
              <a:t>Following the examples we've seen before, write the correct time in Spanish under each clock.</a:t>
            </a:r>
            <a:endParaRPr lang="es-ES" sz="2800" dirty="0">
              <a:solidFill>
                <a:schemeClr val="tx1"/>
              </a:solidFill>
              <a:latin typeface="Franklin Gothic Medium"/>
            </a:endParaRPr>
          </a:p>
        </p:txBody>
      </p:sp>
      <p:pic>
        <p:nvPicPr>
          <p:cNvPr id="4" name="Imagen 4" descr="Imagen que contiene reloj&#10;&#10;Descripción generada con confianza muy alta">
            <a:extLst>
              <a:ext uri="{FF2B5EF4-FFF2-40B4-BE49-F238E27FC236}">
                <a16:creationId xmlns:a16="http://schemas.microsoft.com/office/drawing/2014/main" id="{C3848EEA-4E35-4FC2-9B41-6CBC508D5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58" t="24210" r="8731" b="9091"/>
          <a:stretch/>
        </p:blipFill>
        <p:spPr>
          <a:xfrm>
            <a:off x="4610098" y="462"/>
            <a:ext cx="6508573" cy="68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429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Panorámica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Facet</vt:lpstr>
      <vt:lpstr>Las Horas</vt:lpstr>
      <vt:lpstr>Presentación de PowerPoint</vt:lpstr>
      <vt:lpstr>Presentación de PowerPoint</vt:lpstr>
      <vt:lpstr>¿Qué hora es? Son las ...</vt:lpstr>
      <vt:lpstr>Some examples, ¿Qué hora es? (what time is it?)   </vt:lpstr>
      <vt:lpstr>Activity: 
Following the examples we've seen before, write the correct time in Spanish under each clock.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210</cp:revision>
  <dcterms:created xsi:type="dcterms:W3CDTF">2014-09-12T02:18:09Z</dcterms:created>
  <dcterms:modified xsi:type="dcterms:W3CDTF">2020-03-23T14:31:47Z</dcterms:modified>
</cp:coreProperties>
</file>