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56" r:id="rId2"/>
    <p:sldId id="257" r:id="rId3"/>
    <p:sldId id="261" r:id="rId4"/>
    <p:sldId id="258" r:id="rId5"/>
    <p:sldId id="263" r:id="rId6"/>
    <p:sldId id="260" r:id="rId7"/>
    <p:sldId id="262" r:id="rId8"/>
    <p:sldId id="259" r:id="rId9"/>
    <p:sldId id="264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BF1F0D-0BBC-4E13-9428-DDF97307A40E}" v="1524" dt="2020-05-04T16:16:52.5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0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881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148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992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951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254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771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48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170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578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612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647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1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07" r:id="rId8"/>
    <p:sldLayoutId id="2147483708" r:id="rId9"/>
    <p:sldLayoutId id="2147483709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9FB580A-BA0E-4D5E-90F4-C42767A78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56275" y="3655371"/>
            <a:ext cx="9679449" cy="1463136"/>
          </a:xfrm>
        </p:spPr>
        <p:txBody>
          <a:bodyPr anchor="b">
            <a:normAutofit fontScale="90000"/>
          </a:bodyPr>
          <a:lstStyle/>
          <a:p>
            <a:r>
              <a:rPr lang="es-ES" dirty="0">
                <a:solidFill>
                  <a:schemeClr val="bg1"/>
                </a:solidFill>
              </a:rPr>
              <a:t>Los medios de transporte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56275" y="5252936"/>
            <a:ext cx="9679449" cy="654610"/>
          </a:xfrm>
        </p:spPr>
        <p:txBody>
          <a:bodyPr anchor="ctr">
            <a:normAutofit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¡Hola </a:t>
            </a:r>
            <a:r>
              <a:rPr lang="es-ES" sz="2000" dirty="0" err="1">
                <a:solidFill>
                  <a:schemeClr val="bg1"/>
                </a:solidFill>
              </a:rPr>
              <a:t>year</a:t>
            </a:r>
            <a:r>
              <a:rPr lang="es-ES" sz="2000" dirty="0">
                <a:solidFill>
                  <a:schemeClr val="bg1"/>
                </a:solidFill>
              </a:rPr>
              <a:t> 3!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2CB62A-E01A-4383-9E5E-9E04AACEA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647" r="-2" b="35258"/>
          <a:stretch/>
        </p:blipFill>
        <p:spPr>
          <a:xfrm>
            <a:off x="20" y="820991"/>
            <a:ext cx="12191980" cy="2608009"/>
          </a:xfrm>
          <a:prstGeom prst="rect">
            <a:avLst/>
          </a:prstGeom>
        </p:spPr>
      </p:pic>
      <p:sp>
        <p:nvSpPr>
          <p:cNvPr id="11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54" y="381391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3734" y="404320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414" y="4558353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" name="Imagen 8" descr="Captura de pantalla de un celular&#10;&#10;Descripción generada con confianza alta">
            <a:extLst>
              <a:ext uri="{FF2B5EF4-FFF2-40B4-BE49-F238E27FC236}">
                <a16:creationId xmlns:a16="http://schemas.microsoft.com/office/drawing/2014/main" id="{C0AAF08D-A33E-4E57-B0AE-C03698A2D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15" t="23224" r="30231" b="15027"/>
          <a:stretch/>
        </p:blipFill>
        <p:spPr>
          <a:xfrm>
            <a:off x="1631044" y="-453"/>
            <a:ext cx="9096149" cy="685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24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6CE15F-9887-4C14-8AE5-19DF873E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209" y="71253"/>
            <a:ext cx="11475693" cy="65427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endParaRPr lang="es-ES" sz="4000" b="1"/>
          </a:p>
          <a:p>
            <a:r>
              <a:rPr lang="en" sz="3100" b="1">
                <a:solidFill>
                  <a:schemeClr val="accent4">
                    <a:lumMod val="75000"/>
                  </a:schemeClr>
                </a:solidFill>
                <a:ea typeface="+mj-lt"/>
                <a:cs typeface="+mj-lt"/>
              </a:rPr>
              <a:t>Match the Spanish names of the transports means with their pictures.</a:t>
            </a:r>
            <a:endParaRPr lang="es-ES" sz="3100" b="1">
              <a:solidFill>
                <a:schemeClr val="accent4">
                  <a:lumMod val="75000"/>
                </a:schemeClr>
              </a:solidFill>
            </a:endParaRPr>
          </a:p>
          <a:p>
            <a:endParaRPr lang="es-ES" dirty="0"/>
          </a:p>
        </p:txBody>
      </p:sp>
      <p:sp>
        <p:nvSpPr>
          <p:cNvPr id="4" name="Estrella: 5 puntas 3">
            <a:extLst>
              <a:ext uri="{FF2B5EF4-FFF2-40B4-BE49-F238E27FC236}">
                <a16:creationId xmlns:a16="http://schemas.microsoft.com/office/drawing/2014/main" id="{919AD117-9250-4FEE-9B3B-FC80F511EAB9}"/>
              </a:ext>
            </a:extLst>
          </p:cNvPr>
          <p:cNvSpPr/>
          <p:nvPr/>
        </p:nvSpPr>
        <p:spPr>
          <a:xfrm>
            <a:off x="905203" y="214929"/>
            <a:ext cx="408215" cy="3628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6DEA789-3625-4163-8395-2D7509AD18FB}"/>
              </a:ext>
            </a:extLst>
          </p:cNvPr>
          <p:cNvSpPr/>
          <p:nvPr/>
        </p:nvSpPr>
        <p:spPr>
          <a:xfrm>
            <a:off x="5010604" y="1236890"/>
            <a:ext cx="2521856" cy="55789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Bicicleta</a:t>
            </a:r>
          </a:p>
          <a:p>
            <a:pPr algn="ctr"/>
            <a:endParaRPr lang="es-ES" b="1" dirty="0">
              <a:solidFill>
                <a:schemeClr val="tx1"/>
              </a:solidFill>
            </a:endParaRP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Moto</a:t>
            </a:r>
          </a:p>
          <a:p>
            <a:pPr algn="ctr"/>
            <a:endParaRPr lang="es-ES" b="1" dirty="0">
              <a:solidFill>
                <a:schemeClr val="tx1"/>
              </a:solidFill>
            </a:endParaRP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Coche</a:t>
            </a:r>
          </a:p>
          <a:p>
            <a:pPr algn="ctr"/>
            <a:endParaRPr lang="es-ES" b="1" dirty="0">
              <a:solidFill>
                <a:schemeClr val="tx1"/>
              </a:solidFill>
            </a:endParaRP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Furgoneta</a:t>
            </a:r>
          </a:p>
          <a:p>
            <a:pPr algn="ctr"/>
            <a:endParaRPr lang="es-ES">
              <a:solidFill>
                <a:schemeClr val="tx1"/>
              </a:solidFill>
            </a:endParaRP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Tren</a:t>
            </a:r>
          </a:p>
          <a:p>
            <a:pPr algn="ctr"/>
            <a:endParaRPr lang="es-ES" b="1" dirty="0">
              <a:solidFill>
                <a:schemeClr val="tx1"/>
              </a:solidFill>
            </a:endParaRP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Autobús</a:t>
            </a:r>
          </a:p>
          <a:p>
            <a:pPr algn="ctr"/>
            <a:endParaRPr lang="es-ES" b="1" dirty="0">
              <a:solidFill>
                <a:schemeClr val="tx1"/>
              </a:solidFill>
            </a:endParaRP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Camión</a:t>
            </a:r>
          </a:p>
          <a:p>
            <a:pPr algn="ctr"/>
            <a:endParaRPr lang="es-ES" b="1" dirty="0">
              <a:solidFill>
                <a:schemeClr val="tx1"/>
              </a:solidFill>
            </a:endParaRP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Barco</a:t>
            </a:r>
          </a:p>
          <a:p>
            <a:pPr algn="ctr"/>
            <a:endParaRPr lang="es-ES" b="1" dirty="0">
              <a:solidFill>
                <a:schemeClr val="tx1"/>
              </a:solidFill>
            </a:endParaRP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Avión</a:t>
            </a:r>
          </a:p>
          <a:p>
            <a:pPr algn="ctr"/>
            <a:endParaRPr lang="es-ES" b="1" dirty="0">
              <a:solidFill>
                <a:schemeClr val="tx1"/>
              </a:solidFill>
            </a:endParaRP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Helicóptero</a:t>
            </a:r>
          </a:p>
          <a:p>
            <a:pPr algn="ctr"/>
            <a:endParaRPr lang="es-ES" dirty="0"/>
          </a:p>
        </p:txBody>
      </p:sp>
      <p:pic>
        <p:nvPicPr>
          <p:cNvPr id="3" name="Imagen 5" descr="Bicicleta recargada en la pared&#10;&#10;Descripción generada con confianza alta">
            <a:extLst>
              <a:ext uri="{FF2B5EF4-FFF2-40B4-BE49-F238E27FC236}">
                <a16:creationId xmlns:a16="http://schemas.microsoft.com/office/drawing/2014/main" id="{718B0984-7B49-41AE-9426-0807E749B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44" y="4565922"/>
            <a:ext cx="1547039" cy="1045034"/>
          </a:xfrm>
          <a:prstGeom prst="rect">
            <a:avLst/>
          </a:prstGeom>
        </p:spPr>
      </p:pic>
      <p:pic>
        <p:nvPicPr>
          <p:cNvPr id="7" name="Imagen 7" descr="Imagen que contiene dibujo&#10;&#10;Descripción generada con confianza muy alta">
            <a:extLst>
              <a:ext uri="{FF2B5EF4-FFF2-40B4-BE49-F238E27FC236}">
                <a16:creationId xmlns:a16="http://schemas.microsoft.com/office/drawing/2014/main" id="{E220A67C-3B54-481C-BA97-280E9D4943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50" r="-493" b="6875"/>
          <a:stretch/>
        </p:blipFill>
        <p:spPr>
          <a:xfrm>
            <a:off x="870098" y="5588650"/>
            <a:ext cx="1812879" cy="1227911"/>
          </a:xfrm>
          <a:prstGeom prst="rect">
            <a:avLst/>
          </a:prstGeom>
        </p:spPr>
      </p:pic>
      <p:pic>
        <p:nvPicPr>
          <p:cNvPr id="9" name="Imagen 9" descr="Un tren azul en una estación&#10;&#10;Descripción generada con confianza alta">
            <a:extLst>
              <a:ext uri="{FF2B5EF4-FFF2-40B4-BE49-F238E27FC236}">
                <a16:creationId xmlns:a16="http://schemas.microsoft.com/office/drawing/2014/main" id="{EABF6971-216E-4157-9121-3296F1B44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35" y="1237658"/>
            <a:ext cx="1954618" cy="962545"/>
          </a:xfrm>
          <a:prstGeom prst="rect">
            <a:avLst/>
          </a:prstGeom>
        </p:spPr>
      </p:pic>
      <p:pic>
        <p:nvPicPr>
          <p:cNvPr id="11" name="Imagen 11" descr="Imagen que contiene exterior, camioneta, camino, camión&#10;&#10;Descripción generada con confianza muy alta">
            <a:extLst>
              <a:ext uri="{FF2B5EF4-FFF2-40B4-BE49-F238E27FC236}">
                <a16:creationId xmlns:a16="http://schemas.microsoft.com/office/drawing/2014/main" id="{EDB33422-E9F9-4200-80A6-A326E94CA2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5" t="15880" r="10356" b="18026"/>
          <a:stretch/>
        </p:blipFill>
        <p:spPr>
          <a:xfrm>
            <a:off x="816937" y="3313445"/>
            <a:ext cx="2006925" cy="1111053"/>
          </a:xfrm>
          <a:prstGeom prst="rect">
            <a:avLst/>
          </a:prstGeom>
        </p:spPr>
      </p:pic>
      <p:pic>
        <p:nvPicPr>
          <p:cNvPr id="13" name="Imagen 13" descr="Avión volando en el cielo&#10;&#10;Descripción generada con confianza alta">
            <a:extLst>
              <a:ext uri="{FF2B5EF4-FFF2-40B4-BE49-F238E27FC236}">
                <a16:creationId xmlns:a16="http://schemas.microsoft.com/office/drawing/2014/main" id="{99C322C5-8064-4ADE-A976-26ADE4BF4F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23" t="-1250" r="10356" b="28387"/>
          <a:stretch/>
        </p:blipFill>
        <p:spPr>
          <a:xfrm>
            <a:off x="817166" y="2283016"/>
            <a:ext cx="2050852" cy="999385"/>
          </a:xfrm>
          <a:prstGeom prst="rect">
            <a:avLst/>
          </a:prstGeom>
        </p:spPr>
      </p:pic>
      <p:pic>
        <p:nvPicPr>
          <p:cNvPr id="15" name="Imagen 15" descr="Una motocicleta en blanco y negro&#10;&#10;Descripción generada con confianza alta">
            <a:extLst>
              <a:ext uri="{FF2B5EF4-FFF2-40B4-BE49-F238E27FC236}">
                <a16:creationId xmlns:a16="http://schemas.microsoft.com/office/drawing/2014/main" id="{6F84E871-435A-49DD-870F-90AE78C605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25" t="23625" r="6472" b="26537"/>
          <a:stretch/>
        </p:blipFill>
        <p:spPr>
          <a:xfrm>
            <a:off x="9801447" y="5849679"/>
            <a:ext cx="1785622" cy="1012747"/>
          </a:xfrm>
          <a:prstGeom prst="rect">
            <a:avLst/>
          </a:prstGeom>
        </p:spPr>
      </p:pic>
      <p:pic>
        <p:nvPicPr>
          <p:cNvPr id="17" name="Imagen 17" descr="Una camioneta blanca&#10;&#10;Descripción generada con confianza alta">
            <a:extLst>
              <a:ext uri="{FF2B5EF4-FFF2-40B4-BE49-F238E27FC236}">
                <a16:creationId xmlns:a16="http://schemas.microsoft.com/office/drawing/2014/main" id="{FCCCAE94-84AA-4113-B542-6EAF5DDF31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120" t="6358" r="5825" b="6936"/>
          <a:stretch/>
        </p:blipFill>
        <p:spPr>
          <a:xfrm>
            <a:off x="9757142" y="4652984"/>
            <a:ext cx="1891912" cy="1095371"/>
          </a:xfrm>
          <a:prstGeom prst="rect">
            <a:avLst/>
          </a:prstGeom>
        </p:spPr>
      </p:pic>
      <p:pic>
        <p:nvPicPr>
          <p:cNvPr id="19" name="Imagen 19" descr="Autobús de doble piso rojo en la calle&#10;&#10;Descripción generada con confianza alta">
            <a:extLst>
              <a:ext uri="{FF2B5EF4-FFF2-40B4-BE49-F238E27FC236}">
                <a16:creationId xmlns:a16="http://schemas.microsoft.com/office/drawing/2014/main" id="{0E5A5836-C5B4-47E3-A4E0-F737B09A0E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7145" y="1123507"/>
            <a:ext cx="1830572" cy="1075661"/>
          </a:xfrm>
          <a:prstGeom prst="rect">
            <a:avLst/>
          </a:prstGeom>
        </p:spPr>
      </p:pic>
      <p:pic>
        <p:nvPicPr>
          <p:cNvPr id="21" name="Imagen 21" descr="Un barco en el agua&#10;&#10;Descripción generada con confianza alta">
            <a:extLst>
              <a:ext uri="{FF2B5EF4-FFF2-40B4-BE49-F238E27FC236}">
                <a16:creationId xmlns:a16="http://schemas.microsoft.com/office/drawing/2014/main" id="{AF70A16D-7684-4435-904D-5F3800F3D43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514" b="1959"/>
          <a:stretch/>
        </p:blipFill>
        <p:spPr>
          <a:xfrm>
            <a:off x="9757144" y="3470562"/>
            <a:ext cx="1891765" cy="1091236"/>
          </a:xfrm>
          <a:prstGeom prst="rect">
            <a:avLst/>
          </a:prstGeom>
        </p:spPr>
      </p:pic>
      <p:pic>
        <p:nvPicPr>
          <p:cNvPr id="23" name="Imagen 23" descr="Un helicóptero volando en el cielo azul&#10;&#10;Descripción generada con confianza alta">
            <a:extLst>
              <a:ext uri="{FF2B5EF4-FFF2-40B4-BE49-F238E27FC236}">
                <a16:creationId xmlns:a16="http://schemas.microsoft.com/office/drawing/2014/main" id="{4935B0CB-FDD2-40FD-8F4C-85843724E58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-163" r="-474" b="14286"/>
          <a:stretch/>
        </p:blipFill>
        <p:spPr>
          <a:xfrm>
            <a:off x="9757144" y="2248647"/>
            <a:ext cx="1883761" cy="1178875"/>
          </a:xfrm>
          <a:prstGeom prst="rect">
            <a:avLst/>
          </a:prstGeom>
        </p:spPr>
      </p:pic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86966ECC-A603-422A-A782-263AA65A99FE}"/>
              </a:ext>
            </a:extLst>
          </p:cNvPr>
          <p:cNvCxnSpPr/>
          <p:nvPr/>
        </p:nvCxnSpPr>
        <p:spPr>
          <a:xfrm>
            <a:off x="6950149" y="3104707"/>
            <a:ext cx="2713074" cy="2057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459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626AE53F-8716-4619-B6D7-2A74F6B1A0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96394"/>
              </p:ext>
            </p:extLst>
          </p:nvPr>
        </p:nvGraphicFramePr>
        <p:xfrm>
          <a:off x="1342571" y="2349499"/>
          <a:ext cx="6500924" cy="296940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625231">
                  <a:extLst>
                    <a:ext uri="{9D8B030D-6E8A-4147-A177-3AD203B41FA5}">
                      <a16:colId xmlns:a16="http://schemas.microsoft.com/office/drawing/2014/main" val="3309267983"/>
                    </a:ext>
                  </a:extLst>
                </a:gridCol>
                <a:gridCol w="1625231">
                  <a:extLst>
                    <a:ext uri="{9D8B030D-6E8A-4147-A177-3AD203B41FA5}">
                      <a16:colId xmlns:a16="http://schemas.microsoft.com/office/drawing/2014/main" val="2723495666"/>
                    </a:ext>
                  </a:extLst>
                </a:gridCol>
                <a:gridCol w="1625231">
                  <a:extLst>
                    <a:ext uri="{9D8B030D-6E8A-4147-A177-3AD203B41FA5}">
                      <a16:colId xmlns:a16="http://schemas.microsoft.com/office/drawing/2014/main" val="2740844032"/>
                    </a:ext>
                  </a:extLst>
                </a:gridCol>
                <a:gridCol w="1625231">
                  <a:extLst>
                    <a:ext uri="{9D8B030D-6E8A-4147-A177-3AD203B41FA5}">
                      <a16:colId xmlns:a16="http://schemas.microsoft.com/office/drawing/2014/main" val="1856411126"/>
                    </a:ext>
                  </a:extLst>
                </a:gridCol>
              </a:tblGrid>
              <a:tr h="742351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err="1"/>
                        <a:t>Bús</a:t>
                      </a:r>
                      <a:endParaRPr lang="es-ES" b="1" dirty="0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271476"/>
                  </a:ext>
                </a:extLst>
              </a:tr>
              <a:tr h="742351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445181"/>
                  </a:ext>
                </a:extLst>
              </a:tr>
              <a:tr h="742351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Cleta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err="1"/>
                        <a:t>Mión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err="1"/>
                        <a:t>To</a:t>
                      </a:r>
                      <a:endParaRPr lang="es-ES" b="1" dirty="0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369581"/>
                  </a:ext>
                </a:extLst>
              </a:tr>
              <a:tr h="742351">
                <a:tc>
                  <a:txBody>
                    <a:bodyPr/>
                    <a:lstStyle/>
                    <a:p>
                      <a:pPr algn="ctr"/>
                      <a:r>
                        <a:rPr lang="es-ES" b="1" dirty="0" err="1"/>
                        <a:t>Furgo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Auto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Bi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042216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EB54D8AA-045E-45B0-AF2E-2EB91A587A7A}"/>
              </a:ext>
            </a:extLst>
          </p:cNvPr>
          <p:cNvSpPr txBox="1"/>
          <p:nvPr/>
        </p:nvSpPr>
        <p:spPr>
          <a:xfrm>
            <a:off x="1948543" y="596899"/>
            <a:ext cx="807719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 b="1" err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Putting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s-ES" sz="2400" b="1" err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the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s-ES" sz="2400" b="1" err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different</a:t>
            </a:r>
            <a:r>
              <a:rPr lang="es-ES" sz="2400" b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 bits of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s-ES" sz="2400" b="1" err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the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s-ES" sz="2400" b="1" err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words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s-ES" sz="2400" b="1" err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together</a:t>
            </a:r>
            <a:r>
              <a:rPr lang="es-ES" sz="2400" b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s-ES" sz="2400" b="1" err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find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s-ES" sz="2400" b="1" err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the</a:t>
            </a:r>
            <a:r>
              <a:rPr lang="es-ES" sz="2400" b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 7 </a:t>
            </a:r>
            <a:r>
              <a:rPr lang="es-ES" sz="2400" b="1" err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different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s-ES" sz="2400" b="1" err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means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s-ES" sz="2400" b="1" err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of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 transport means.</a:t>
            </a:r>
            <a:endParaRPr lang="es-E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412844E-68A2-450E-9BDD-A9BBAE3A3B6F}"/>
              </a:ext>
            </a:extLst>
          </p:cNvPr>
          <p:cNvSpPr/>
          <p:nvPr/>
        </p:nvSpPr>
        <p:spPr>
          <a:xfrm>
            <a:off x="8729889" y="2080531"/>
            <a:ext cx="2485571" cy="43633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b="1" dirty="0">
                <a:solidFill>
                  <a:schemeClr val="tx1"/>
                </a:solidFill>
              </a:rPr>
              <a:t>1.    Moto </a:t>
            </a:r>
          </a:p>
          <a:p>
            <a:endParaRPr lang="es-ES" sz="2000" b="1" dirty="0">
              <a:solidFill>
                <a:schemeClr val="tx1"/>
              </a:solidFill>
            </a:endParaRPr>
          </a:p>
          <a:p>
            <a:r>
              <a:rPr lang="es-ES" sz="2000" b="1" dirty="0">
                <a:solidFill>
                  <a:schemeClr val="tx1"/>
                </a:solidFill>
              </a:rPr>
              <a:t>2. ___________</a:t>
            </a:r>
          </a:p>
          <a:p>
            <a:endParaRPr lang="es-ES" sz="2000" b="1" dirty="0">
              <a:solidFill>
                <a:schemeClr val="tx1"/>
              </a:solidFill>
            </a:endParaRPr>
          </a:p>
          <a:p>
            <a:r>
              <a:rPr lang="es-ES" sz="2000" b="1" dirty="0">
                <a:solidFill>
                  <a:schemeClr val="tx1"/>
                </a:solidFill>
              </a:rPr>
              <a:t>3. ___________</a:t>
            </a:r>
          </a:p>
          <a:p>
            <a:endParaRPr lang="es-ES" sz="2000" b="1" dirty="0">
              <a:solidFill>
                <a:schemeClr val="tx1"/>
              </a:solidFill>
            </a:endParaRPr>
          </a:p>
          <a:p>
            <a:r>
              <a:rPr lang="es-ES" sz="2000" b="1" dirty="0">
                <a:solidFill>
                  <a:schemeClr val="tx1"/>
                </a:solidFill>
              </a:rPr>
              <a:t>4.</a:t>
            </a:r>
            <a:r>
              <a:rPr lang="es-ES" sz="2000" b="1" dirty="0">
                <a:solidFill>
                  <a:schemeClr val="tx1"/>
                </a:solidFill>
                <a:ea typeface="+mn-lt"/>
                <a:cs typeface="+mn-lt"/>
              </a:rPr>
              <a:t> ___________</a:t>
            </a:r>
          </a:p>
          <a:p>
            <a:endParaRPr lang="es-ES" sz="2000" b="1" dirty="0">
              <a:solidFill>
                <a:schemeClr val="tx1"/>
              </a:solidFill>
            </a:endParaRPr>
          </a:p>
          <a:p>
            <a:r>
              <a:rPr lang="es-ES" sz="2000" b="1" dirty="0">
                <a:solidFill>
                  <a:schemeClr val="tx1"/>
                </a:solidFill>
              </a:rPr>
              <a:t>5.</a:t>
            </a:r>
            <a:r>
              <a:rPr lang="es-ES" sz="2000" b="1" dirty="0">
                <a:solidFill>
                  <a:schemeClr val="tx1"/>
                </a:solidFill>
                <a:ea typeface="+mn-lt"/>
                <a:cs typeface="+mn-lt"/>
              </a:rPr>
              <a:t> ___________</a:t>
            </a:r>
          </a:p>
          <a:p>
            <a:endParaRPr lang="es-ES" sz="2000" b="1" dirty="0">
              <a:solidFill>
                <a:schemeClr val="tx1"/>
              </a:solidFill>
            </a:endParaRPr>
          </a:p>
          <a:p>
            <a:r>
              <a:rPr lang="es-ES" sz="2000" b="1" dirty="0">
                <a:solidFill>
                  <a:schemeClr val="tx1"/>
                </a:solidFill>
              </a:rPr>
              <a:t>6.</a:t>
            </a:r>
            <a:r>
              <a:rPr lang="es-ES" sz="2000" b="1" dirty="0">
                <a:solidFill>
                  <a:schemeClr val="tx1"/>
                </a:solidFill>
                <a:ea typeface="+mn-lt"/>
                <a:cs typeface="+mn-lt"/>
              </a:rPr>
              <a:t> ___________</a:t>
            </a:r>
          </a:p>
          <a:p>
            <a:endParaRPr lang="es-ES" sz="2000" b="1" dirty="0">
              <a:solidFill>
                <a:schemeClr val="tx1"/>
              </a:solidFill>
            </a:endParaRPr>
          </a:p>
          <a:p>
            <a:r>
              <a:rPr lang="es-ES" sz="2000" b="1" dirty="0">
                <a:solidFill>
                  <a:schemeClr val="tx1"/>
                </a:solidFill>
              </a:rPr>
              <a:t>7.</a:t>
            </a:r>
            <a:r>
              <a:rPr lang="es-ES" sz="2000" b="1" dirty="0">
                <a:solidFill>
                  <a:schemeClr val="tx1"/>
                </a:solidFill>
                <a:ea typeface="+mn-lt"/>
                <a:cs typeface="+mn-lt"/>
              </a:rPr>
              <a:t> ___________</a:t>
            </a:r>
          </a:p>
          <a:p>
            <a:pPr algn="ctr"/>
            <a:endParaRPr lang="es-ES" dirty="0"/>
          </a:p>
        </p:txBody>
      </p:sp>
      <p:sp>
        <p:nvSpPr>
          <p:cNvPr id="8" name="Estrella: 5 puntas 7">
            <a:extLst>
              <a:ext uri="{FF2B5EF4-FFF2-40B4-BE49-F238E27FC236}">
                <a16:creationId xmlns:a16="http://schemas.microsoft.com/office/drawing/2014/main" id="{056D4C6E-BCC9-4B9F-853E-264C66FCA32B}"/>
              </a:ext>
            </a:extLst>
          </p:cNvPr>
          <p:cNvSpPr/>
          <p:nvPr/>
        </p:nvSpPr>
        <p:spPr>
          <a:xfrm>
            <a:off x="912586" y="622300"/>
            <a:ext cx="789216" cy="6622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9642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0173B8-A0BA-4544-A048-14777FC19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851" y="542334"/>
            <a:ext cx="10763693" cy="926843"/>
          </a:xfrm>
        </p:spPr>
        <p:txBody>
          <a:bodyPr>
            <a:normAutofit/>
          </a:bodyPr>
          <a:lstStyle/>
          <a:p>
            <a:r>
              <a:rPr lang="es-ES" sz="2800">
                <a:ea typeface="+mj-lt"/>
                <a:cs typeface="+mj-lt"/>
              </a:rPr>
              <a:t>Answer the questions with the transportation methods we have learned.</a:t>
            </a:r>
            <a:endParaRPr lang="es-ES" sz="28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0CCFC3-477C-4568-B94D-332DBDE76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479" y="1985113"/>
            <a:ext cx="10613065" cy="49272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b="1">
                <a:solidFill>
                  <a:srgbClr val="0070C0"/>
                </a:solidFill>
              </a:rPr>
              <a:t>¿Qué transportes tienen dos ruedas?</a:t>
            </a:r>
            <a:r>
              <a:rPr lang="es-ES" dirty="0"/>
              <a:t> </a:t>
            </a:r>
            <a:r>
              <a:rPr lang="es-ES" sz="2400" i="1"/>
              <a:t>(</a:t>
            </a:r>
            <a:r>
              <a:rPr lang="es-ES" sz="2400" i="1">
                <a:ea typeface="+mn-lt"/>
                <a:cs typeface="+mn-lt"/>
              </a:rPr>
              <a:t>What transport has two wheels?)  _________________________________________________</a:t>
            </a:r>
            <a:endParaRPr lang="es-ES" sz="2400" i="1" dirty="0"/>
          </a:p>
          <a:p>
            <a:r>
              <a:rPr lang="es-ES" b="1">
                <a:solidFill>
                  <a:srgbClr val="0070C0"/>
                </a:solidFill>
              </a:rPr>
              <a:t>¿Cuál es el trasporte más rápido? </a:t>
            </a:r>
            <a:r>
              <a:rPr lang="es-ES" sz="2400" i="1"/>
              <a:t>(</a:t>
            </a:r>
            <a:r>
              <a:rPr lang="es-ES" sz="2400" i="1">
                <a:ea typeface="+mn-lt"/>
                <a:cs typeface="+mn-lt"/>
              </a:rPr>
              <a:t>What is the fastest transportation?</a:t>
            </a:r>
            <a:r>
              <a:rPr lang="es-ES" sz="2400" i="1"/>
              <a:t>) ___________________________________________</a:t>
            </a:r>
          </a:p>
          <a:p>
            <a:r>
              <a:rPr lang="es-ES" b="1">
                <a:solidFill>
                  <a:srgbClr val="0070C0"/>
                </a:solidFill>
              </a:rPr>
              <a:t>¿Qué transporte tienen cuatro ruedas?</a:t>
            </a:r>
            <a:r>
              <a:rPr lang="es-ES" dirty="0"/>
              <a:t> </a:t>
            </a:r>
            <a:r>
              <a:rPr lang="es-ES" sz="2400" i="1"/>
              <a:t>(</a:t>
            </a:r>
            <a:r>
              <a:rPr lang="es-ES" sz="2400" i="1">
                <a:ea typeface="+mn-lt"/>
                <a:cs typeface="+mn-lt"/>
              </a:rPr>
              <a:t>What transport have four wheels?) ______________________________________________</a:t>
            </a:r>
            <a:endParaRPr lang="es-ES" sz="2400" i="1"/>
          </a:p>
          <a:p>
            <a:r>
              <a:rPr lang="es-ES" b="1">
                <a:solidFill>
                  <a:srgbClr val="0070C0"/>
                </a:solidFill>
              </a:rPr>
              <a:t>¿Qué transportes usan el medio aeréo?</a:t>
            </a:r>
            <a:r>
              <a:rPr lang="es-ES" dirty="0"/>
              <a:t> </a:t>
            </a:r>
            <a:r>
              <a:rPr lang="es-ES" sz="2400" i="1"/>
              <a:t>(</a:t>
            </a:r>
            <a:r>
              <a:rPr lang="es-ES" sz="2400" i="1">
                <a:ea typeface="+mn-lt"/>
                <a:cs typeface="+mn-lt"/>
              </a:rPr>
              <a:t>which transports use the air way</a:t>
            </a:r>
            <a:r>
              <a:rPr lang="es-ES" sz="2400" i="1"/>
              <a:t>?)  ______________________________________________</a:t>
            </a:r>
            <a:endParaRPr lang="es-ES" dirty="0"/>
          </a:p>
          <a:p>
            <a:r>
              <a:rPr lang="es-ES" b="1">
                <a:solidFill>
                  <a:srgbClr val="0070C0"/>
                </a:solidFill>
              </a:rPr>
              <a:t>¿Cuál es tu transporte favorito?</a:t>
            </a:r>
            <a:r>
              <a:rPr lang="es-ES" b="1" dirty="0"/>
              <a:t> </a:t>
            </a:r>
            <a:r>
              <a:rPr lang="es-ES" sz="2400" i="1"/>
              <a:t>(</a:t>
            </a:r>
            <a:r>
              <a:rPr lang="es-ES" sz="2400" i="1">
                <a:ea typeface="+mn-lt"/>
                <a:cs typeface="+mn-lt"/>
              </a:rPr>
              <a:t>What is your favorite transport</a:t>
            </a:r>
            <a:r>
              <a:rPr lang="es-ES" sz="2400" i="1"/>
              <a:t>)</a:t>
            </a:r>
          </a:p>
          <a:p>
            <a:pPr marL="0" indent="0">
              <a:buNone/>
            </a:pPr>
            <a:r>
              <a:rPr lang="es-ES" sz="2400" i="1"/>
              <a:t>    ___________________________________________________________</a:t>
            </a:r>
            <a:endParaRPr lang="es-ES" sz="2400" i="1" dirty="0"/>
          </a:p>
        </p:txBody>
      </p:sp>
      <p:sp>
        <p:nvSpPr>
          <p:cNvPr id="4" name="Estrella: 5 puntas 3">
            <a:extLst>
              <a:ext uri="{FF2B5EF4-FFF2-40B4-BE49-F238E27FC236}">
                <a16:creationId xmlns:a16="http://schemas.microsoft.com/office/drawing/2014/main" id="{B1F77D61-CDE4-4060-9527-401B9F805946}"/>
              </a:ext>
            </a:extLst>
          </p:cNvPr>
          <p:cNvSpPr/>
          <p:nvPr/>
        </p:nvSpPr>
        <p:spPr>
          <a:xfrm>
            <a:off x="641498" y="544032"/>
            <a:ext cx="717697" cy="5759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630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3C1207-D1C8-49E3-8837-E2B89D366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4" descr="Imagen que contiene cuarto&#10;&#10;Descripción generada con confianza muy alta">
            <a:extLst>
              <a:ext uri="{FF2B5EF4-FFF2-40B4-BE49-F238E27FC236}">
                <a16:creationId xmlns:a16="http://schemas.microsoft.com/office/drawing/2014/main" id="{0D1387DC-0ED6-422A-A8D0-64F1CF264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07" b="8545"/>
          <a:stretch/>
        </p:blipFill>
        <p:spPr>
          <a:xfrm>
            <a:off x="2120557" y="10"/>
            <a:ext cx="7950886" cy="6857990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</p:spPr>
      </p:pic>
      <p:sp>
        <p:nvSpPr>
          <p:cNvPr id="13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90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6CE15F-9887-4C14-8AE5-19DF873E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534" y="133276"/>
            <a:ext cx="11032671" cy="65427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endParaRPr lang="es-ES" sz="4000" b="1"/>
          </a:p>
          <a:p>
            <a:r>
              <a:rPr lang="en" sz="3100" b="1">
                <a:solidFill>
                  <a:schemeClr val="accent4">
                    <a:lumMod val="75000"/>
                  </a:schemeClr>
                </a:solidFill>
                <a:ea typeface="+mj-lt"/>
                <a:cs typeface="+mj-lt"/>
              </a:rPr>
              <a:t>Match the Spanish names of the transports means with their </a:t>
            </a:r>
            <a:r>
              <a:rPr lang="en" sz="3100" b="1" dirty="0">
                <a:solidFill>
                  <a:schemeClr val="accent4">
                    <a:lumMod val="75000"/>
                  </a:schemeClr>
                </a:solidFill>
                <a:ea typeface="+mj-lt"/>
                <a:cs typeface="+mj-lt"/>
              </a:rPr>
              <a:t>pictures.</a:t>
            </a:r>
            <a:endParaRPr lang="es-ES" sz="3100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s-ES" dirty="0"/>
          </a:p>
        </p:txBody>
      </p:sp>
      <p:sp>
        <p:nvSpPr>
          <p:cNvPr id="4" name="Estrella: 5 puntas 3">
            <a:extLst>
              <a:ext uri="{FF2B5EF4-FFF2-40B4-BE49-F238E27FC236}">
                <a16:creationId xmlns:a16="http://schemas.microsoft.com/office/drawing/2014/main" id="{919AD117-9250-4FEE-9B3B-FC80F511EAB9}"/>
              </a:ext>
            </a:extLst>
          </p:cNvPr>
          <p:cNvSpPr/>
          <p:nvPr/>
        </p:nvSpPr>
        <p:spPr>
          <a:xfrm>
            <a:off x="993807" y="330115"/>
            <a:ext cx="408215" cy="3628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6DEA789-3625-4163-8395-2D7509AD18FB}"/>
              </a:ext>
            </a:extLst>
          </p:cNvPr>
          <p:cNvSpPr/>
          <p:nvPr/>
        </p:nvSpPr>
        <p:spPr>
          <a:xfrm>
            <a:off x="5010604" y="1236890"/>
            <a:ext cx="2521856" cy="55789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Bicicleta</a:t>
            </a:r>
          </a:p>
          <a:p>
            <a:pPr algn="ctr"/>
            <a:endParaRPr lang="es-ES" b="1" dirty="0">
              <a:solidFill>
                <a:schemeClr val="tx1"/>
              </a:solidFill>
            </a:endParaRP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Moto</a:t>
            </a:r>
          </a:p>
          <a:p>
            <a:pPr algn="ctr"/>
            <a:endParaRPr lang="es-ES" b="1" dirty="0">
              <a:solidFill>
                <a:schemeClr val="tx1"/>
              </a:solidFill>
            </a:endParaRP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Coche</a:t>
            </a:r>
          </a:p>
          <a:p>
            <a:pPr algn="ctr"/>
            <a:endParaRPr lang="es-ES" b="1" dirty="0">
              <a:solidFill>
                <a:schemeClr val="tx1"/>
              </a:solidFill>
            </a:endParaRP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Furgoneta</a:t>
            </a:r>
          </a:p>
          <a:p>
            <a:pPr algn="ctr"/>
            <a:endParaRPr lang="es-ES">
              <a:solidFill>
                <a:schemeClr val="tx1"/>
              </a:solidFill>
            </a:endParaRP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Tren</a:t>
            </a:r>
          </a:p>
          <a:p>
            <a:pPr algn="ctr"/>
            <a:endParaRPr lang="es-ES" b="1" dirty="0">
              <a:solidFill>
                <a:schemeClr val="tx1"/>
              </a:solidFill>
            </a:endParaRP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Autobús</a:t>
            </a:r>
          </a:p>
          <a:p>
            <a:pPr algn="ctr"/>
            <a:endParaRPr lang="es-ES" b="1" dirty="0">
              <a:solidFill>
                <a:schemeClr val="tx1"/>
              </a:solidFill>
            </a:endParaRP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Camión</a:t>
            </a:r>
          </a:p>
          <a:p>
            <a:pPr algn="ctr"/>
            <a:endParaRPr lang="es-ES" b="1" dirty="0">
              <a:solidFill>
                <a:schemeClr val="tx1"/>
              </a:solidFill>
            </a:endParaRP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Barco</a:t>
            </a:r>
          </a:p>
          <a:p>
            <a:pPr algn="ctr"/>
            <a:endParaRPr lang="es-ES" b="1" dirty="0">
              <a:solidFill>
                <a:schemeClr val="tx1"/>
              </a:solidFill>
            </a:endParaRP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Avión</a:t>
            </a:r>
          </a:p>
          <a:p>
            <a:pPr algn="ctr"/>
            <a:endParaRPr lang="es-ES" b="1" dirty="0">
              <a:solidFill>
                <a:schemeClr val="tx1"/>
              </a:solidFill>
            </a:endParaRP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Helicóptero</a:t>
            </a:r>
          </a:p>
          <a:p>
            <a:pPr algn="ctr"/>
            <a:endParaRPr lang="es-ES" dirty="0"/>
          </a:p>
        </p:txBody>
      </p:sp>
      <p:pic>
        <p:nvPicPr>
          <p:cNvPr id="3" name="Imagen 5" descr="Bicicleta recargada en la pared&#10;&#10;Descripción generada con confianza alta">
            <a:extLst>
              <a:ext uri="{FF2B5EF4-FFF2-40B4-BE49-F238E27FC236}">
                <a16:creationId xmlns:a16="http://schemas.microsoft.com/office/drawing/2014/main" id="{718B0984-7B49-41AE-9426-0807E749B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44" y="4565922"/>
            <a:ext cx="1547039" cy="1045034"/>
          </a:xfrm>
          <a:prstGeom prst="rect">
            <a:avLst/>
          </a:prstGeom>
        </p:spPr>
      </p:pic>
      <p:pic>
        <p:nvPicPr>
          <p:cNvPr id="7" name="Imagen 7" descr="Imagen que contiene dibujo&#10;&#10;Descripción generada con confianza muy alta">
            <a:extLst>
              <a:ext uri="{FF2B5EF4-FFF2-40B4-BE49-F238E27FC236}">
                <a16:creationId xmlns:a16="http://schemas.microsoft.com/office/drawing/2014/main" id="{E220A67C-3B54-481C-BA97-280E9D4943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50" r="-493" b="6875"/>
          <a:stretch/>
        </p:blipFill>
        <p:spPr>
          <a:xfrm>
            <a:off x="870098" y="5588650"/>
            <a:ext cx="1812879" cy="1227911"/>
          </a:xfrm>
          <a:prstGeom prst="rect">
            <a:avLst/>
          </a:prstGeom>
        </p:spPr>
      </p:pic>
      <p:pic>
        <p:nvPicPr>
          <p:cNvPr id="9" name="Imagen 9" descr="Un tren azul en una estación&#10;&#10;Descripción generada con confianza alta">
            <a:extLst>
              <a:ext uri="{FF2B5EF4-FFF2-40B4-BE49-F238E27FC236}">
                <a16:creationId xmlns:a16="http://schemas.microsoft.com/office/drawing/2014/main" id="{EABF6971-216E-4157-9121-3296F1B44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35" y="1237658"/>
            <a:ext cx="1954618" cy="962545"/>
          </a:xfrm>
          <a:prstGeom prst="rect">
            <a:avLst/>
          </a:prstGeom>
        </p:spPr>
      </p:pic>
      <p:pic>
        <p:nvPicPr>
          <p:cNvPr id="11" name="Imagen 11" descr="Imagen que contiene exterior, camioneta, camino, camión&#10;&#10;Descripción generada con confianza muy alta">
            <a:extLst>
              <a:ext uri="{FF2B5EF4-FFF2-40B4-BE49-F238E27FC236}">
                <a16:creationId xmlns:a16="http://schemas.microsoft.com/office/drawing/2014/main" id="{EDB33422-E9F9-4200-80A6-A326E94CA2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5" t="15880" r="10356" b="18026"/>
          <a:stretch/>
        </p:blipFill>
        <p:spPr>
          <a:xfrm>
            <a:off x="816937" y="3313445"/>
            <a:ext cx="2006925" cy="1111053"/>
          </a:xfrm>
          <a:prstGeom prst="rect">
            <a:avLst/>
          </a:prstGeom>
        </p:spPr>
      </p:pic>
      <p:pic>
        <p:nvPicPr>
          <p:cNvPr id="13" name="Imagen 13" descr="Avión volando en el cielo&#10;&#10;Descripción generada con confianza alta">
            <a:extLst>
              <a:ext uri="{FF2B5EF4-FFF2-40B4-BE49-F238E27FC236}">
                <a16:creationId xmlns:a16="http://schemas.microsoft.com/office/drawing/2014/main" id="{99C322C5-8064-4ADE-A976-26ADE4BF4F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23" t="-1250" r="10356" b="28387"/>
          <a:stretch/>
        </p:blipFill>
        <p:spPr>
          <a:xfrm>
            <a:off x="817166" y="2283016"/>
            <a:ext cx="2050852" cy="999385"/>
          </a:xfrm>
          <a:prstGeom prst="rect">
            <a:avLst/>
          </a:prstGeom>
        </p:spPr>
      </p:pic>
      <p:pic>
        <p:nvPicPr>
          <p:cNvPr id="15" name="Imagen 15" descr="Una motocicleta en blanco y negro&#10;&#10;Descripción generada con confianza alta">
            <a:extLst>
              <a:ext uri="{FF2B5EF4-FFF2-40B4-BE49-F238E27FC236}">
                <a16:creationId xmlns:a16="http://schemas.microsoft.com/office/drawing/2014/main" id="{6F84E871-435A-49DD-870F-90AE78C605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25" t="23625" r="6472" b="26537"/>
          <a:stretch/>
        </p:blipFill>
        <p:spPr>
          <a:xfrm>
            <a:off x="9801447" y="5849679"/>
            <a:ext cx="1785622" cy="1012747"/>
          </a:xfrm>
          <a:prstGeom prst="rect">
            <a:avLst/>
          </a:prstGeom>
        </p:spPr>
      </p:pic>
      <p:pic>
        <p:nvPicPr>
          <p:cNvPr id="17" name="Imagen 17" descr="Una camioneta blanca&#10;&#10;Descripción generada con confianza alta">
            <a:extLst>
              <a:ext uri="{FF2B5EF4-FFF2-40B4-BE49-F238E27FC236}">
                <a16:creationId xmlns:a16="http://schemas.microsoft.com/office/drawing/2014/main" id="{FCCCAE94-84AA-4113-B542-6EAF5DDF31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120" t="6358" r="5825" b="6936"/>
          <a:stretch/>
        </p:blipFill>
        <p:spPr>
          <a:xfrm>
            <a:off x="9757142" y="4652984"/>
            <a:ext cx="1891912" cy="1095371"/>
          </a:xfrm>
          <a:prstGeom prst="rect">
            <a:avLst/>
          </a:prstGeom>
        </p:spPr>
      </p:pic>
      <p:pic>
        <p:nvPicPr>
          <p:cNvPr id="19" name="Imagen 19" descr="Autobús de doble piso rojo en la calle&#10;&#10;Descripción generada con confianza alta">
            <a:extLst>
              <a:ext uri="{FF2B5EF4-FFF2-40B4-BE49-F238E27FC236}">
                <a16:creationId xmlns:a16="http://schemas.microsoft.com/office/drawing/2014/main" id="{0E5A5836-C5B4-47E3-A4E0-F737B09A0E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7145" y="1123507"/>
            <a:ext cx="1830572" cy="1075661"/>
          </a:xfrm>
          <a:prstGeom prst="rect">
            <a:avLst/>
          </a:prstGeom>
        </p:spPr>
      </p:pic>
      <p:pic>
        <p:nvPicPr>
          <p:cNvPr id="21" name="Imagen 21" descr="Un barco en el agua&#10;&#10;Descripción generada con confianza alta">
            <a:extLst>
              <a:ext uri="{FF2B5EF4-FFF2-40B4-BE49-F238E27FC236}">
                <a16:creationId xmlns:a16="http://schemas.microsoft.com/office/drawing/2014/main" id="{AF70A16D-7684-4435-904D-5F3800F3D43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514" b="1959"/>
          <a:stretch/>
        </p:blipFill>
        <p:spPr>
          <a:xfrm>
            <a:off x="9757144" y="3470562"/>
            <a:ext cx="1891765" cy="1091236"/>
          </a:xfrm>
          <a:prstGeom prst="rect">
            <a:avLst/>
          </a:prstGeom>
        </p:spPr>
      </p:pic>
      <p:pic>
        <p:nvPicPr>
          <p:cNvPr id="23" name="Imagen 23" descr="Un helicóptero volando en el cielo azul&#10;&#10;Descripción generada con confianza alta">
            <a:extLst>
              <a:ext uri="{FF2B5EF4-FFF2-40B4-BE49-F238E27FC236}">
                <a16:creationId xmlns:a16="http://schemas.microsoft.com/office/drawing/2014/main" id="{4935B0CB-FDD2-40FD-8F4C-85843724E58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-163" r="-474" b="14286"/>
          <a:stretch/>
        </p:blipFill>
        <p:spPr>
          <a:xfrm>
            <a:off x="9757144" y="2248647"/>
            <a:ext cx="1883761" cy="1178875"/>
          </a:xfrm>
          <a:prstGeom prst="rect">
            <a:avLst/>
          </a:prstGeom>
        </p:spPr>
      </p:pic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86966ECC-A603-422A-A782-263AA65A99FE}"/>
              </a:ext>
            </a:extLst>
          </p:cNvPr>
          <p:cNvCxnSpPr/>
          <p:nvPr/>
        </p:nvCxnSpPr>
        <p:spPr>
          <a:xfrm>
            <a:off x="6950149" y="3104707"/>
            <a:ext cx="2713074" cy="2057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1174C391-ED0A-494A-AD44-CD0A268B51CE}"/>
              </a:ext>
            </a:extLst>
          </p:cNvPr>
          <p:cNvCxnSpPr>
            <a:cxnSpLocks/>
          </p:cNvCxnSpPr>
          <p:nvPr/>
        </p:nvCxnSpPr>
        <p:spPr>
          <a:xfrm>
            <a:off x="6657752" y="2103474"/>
            <a:ext cx="3058633" cy="42193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DF3BC504-C84F-45A4-B520-E52115C68884}"/>
              </a:ext>
            </a:extLst>
          </p:cNvPr>
          <p:cNvCxnSpPr>
            <a:cxnSpLocks/>
          </p:cNvCxnSpPr>
          <p:nvPr/>
        </p:nvCxnSpPr>
        <p:spPr>
          <a:xfrm flipH="1">
            <a:off x="2654595" y="2590800"/>
            <a:ext cx="3223437" cy="36522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3961658B-34DF-4FEF-B1C7-59A4C334F107}"/>
              </a:ext>
            </a:extLst>
          </p:cNvPr>
          <p:cNvCxnSpPr>
            <a:cxnSpLocks/>
          </p:cNvCxnSpPr>
          <p:nvPr/>
        </p:nvCxnSpPr>
        <p:spPr>
          <a:xfrm flipH="1" flipV="1">
            <a:off x="2902688" y="2796363"/>
            <a:ext cx="2957624" cy="29930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1330766A-951C-4A82-9D2F-59AB2100C53E}"/>
              </a:ext>
            </a:extLst>
          </p:cNvPr>
          <p:cNvCxnSpPr>
            <a:cxnSpLocks/>
          </p:cNvCxnSpPr>
          <p:nvPr/>
        </p:nvCxnSpPr>
        <p:spPr>
          <a:xfrm flipH="1" flipV="1">
            <a:off x="2938130" y="3912782"/>
            <a:ext cx="2789274" cy="7868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0F3D4546-51BC-4313-AA52-84C89053099D}"/>
              </a:ext>
            </a:extLst>
          </p:cNvPr>
          <p:cNvCxnSpPr>
            <a:cxnSpLocks/>
          </p:cNvCxnSpPr>
          <p:nvPr/>
        </p:nvCxnSpPr>
        <p:spPr>
          <a:xfrm flipH="1">
            <a:off x="2760921" y="1545264"/>
            <a:ext cx="2904460" cy="35459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5282A95C-E23F-4D14-ADFB-1627B84B016C}"/>
              </a:ext>
            </a:extLst>
          </p:cNvPr>
          <p:cNvCxnSpPr>
            <a:cxnSpLocks/>
          </p:cNvCxnSpPr>
          <p:nvPr/>
        </p:nvCxnSpPr>
        <p:spPr>
          <a:xfrm flipH="1" flipV="1">
            <a:off x="2805224" y="1662223"/>
            <a:ext cx="2975345" cy="19475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7627FD5A-9C0A-45C2-9B0A-D7A09C1C540C}"/>
              </a:ext>
            </a:extLst>
          </p:cNvPr>
          <p:cNvCxnSpPr>
            <a:cxnSpLocks/>
          </p:cNvCxnSpPr>
          <p:nvPr/>
        </p:nvCxnSpPr>
        <p:spPr>
          <a:xfrm flipV="1">
            <a:off x="6781800" y="1573618"/>
            <a:ext cx="2881422" cy="25766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5E6ED04D-48D0-4388-9C8E-38E84177A8F0}"/>
              </a:ext>
            </a:extLst>
          </p:cNvPr>
          <p:cNvCxnSpPr>
            <a:cxnSpLocks/>
          </p:cNvCxnSpPr>
          <p:nvPr/>
        </p:nvCxnSpPr>
        <p:spPr>
          <a:xfrm flipV="1">
            <a:off x="6959008" y="2831803"/>
            <a:ext cx="2757377" cy="34803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55E40791-9470-473A-AF1D-10B87868D167}"/>
              </a:ext>
            </a:extLst>
          </p:cNvPr>
          <p:cNvCxnSpPr>
            <a:cxnSpLocks/>
          </p:cNvCxnSpPr>
          <p:nvPr/>
        </p:nvCxnSpPr>
        <p:spPr>
          <a:xfrm flipV="1">
            <a:off x="6772939" y="3957084"/>
            <a:ext cx="2899144" cy="12564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058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626AE53F-8716-4619-B6D7-2A74F6B1A03F}"/>
              </a:ext>
            </a:extLst>
          </p:cNvPr>
          <p:cNvGraphicFramePr>
            <a:graphicFrameLocks noGrp="1"/>
          </p:cNvGraphicFramePr>
          <p:nvPr/>
        </p:nvGraphicFramePr>
        <p:xfrm>
          <a:off x="1342571" y="2349499"/>
          <a:ext cx="6500924" cy="296940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625231">
                  <a:extLst>
                    <a:ext uri="{9D8B030D-6E8A-4147-A177-3AD203B41FA5}">
                      <a16:colId xmlns:a16="http://schemas.microsoft.com/office/drawing/2014/main" val="3309267983"/>
                    </a:ext>
                  </a:extLst>
                </a:gridCol>
                <a:gridCol w="1625231">
                  <a:extLst>
                    <a:ext uri="{9D8B030D-6E8A-4147-A177-3AD203B41FA5}">
                      <a16:colId xmlns:a16="http://schemas.microsoft.com/office/drawing/2014/main" val="2723495666"/>
                    </a:ext>
                  </a:extLst>
                </a:gridCol>
                <a:gridCol w="1625231">
                  <a:extLst>
                    <a:ext uri="{9D8B030D-6E8A-4147-A177-3AD203B41FA5}">
                      <a16:colId xmlns:a16="http://schemas.microsoft.com/office/drawing/2014/main" val="2740844032"/>
                    </a:ext>
                  </a:extLst>
                </a:gridCol>
                <a:gridCol w="1625231">
                  <a:extLst>
                    <a:ext uri="{9D8B030D-6E8A-4147-A177-3AD203B41FA5}">
                      <a16:colId xmlns:a16="http://schemas.microsoft.com/office/drawing/2014/main" val="1856411126"/>
                    </a:ext>
                  </a:extLst>
                </a:gridCol>
              </a:tblGrid>
              <a:tr h="742351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err="1"/>
                        <a:t>Bús</a:t>
                      </a:r>
                      <a:endParaRPr lang="es-ES" b="1" dirty="0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271476"/>
                  </a:ext>
                </a:extLst>
              </a:tr>
              <a:tr h="742351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445181"/>
                  </a:ext>
                </a:extLst>
              </a:tr>
              <a:tr h="742351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Cleta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err="1"/>
                        <a:t>Mión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err="1"/>
                        <a:t>To</a:t>
                      </a:r>
                      <a:endParaRPr lang="es-ES" b="1" dirty="0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369581"/>
                  </a:ext>
                </a:extLst>
              </a:tr>
              <a:tr h="742351">
                <a:tc>
                  <a:txBody>
                    <a:bodyPr/>
                    <a:lstStyle/>
                    <a:p>
                      <a:pPr algn="ctr"/>
                      <a:r>
                        <a:rPr lang="es-ES" b="1" dirty="0" err="1"/>
                        <a:t>Furgo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Auto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Bi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042216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EB54D8AA-045E-45B0-AF2E-2EB91A587A7A}"/>
              </a:ext>
            </a:extLst>
          </p:cNvPr>
          <p:cNvSpPr txBox="1"/>
          <p:nvPr/>
        </p:nvSpPr>
        <p:spPr>
          <a:xfrm>
            <a:off x="1204686" y="660399"/>
            <a:ext cx="807719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 b="1" err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Putting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s-ES" sz="2400" b="1" err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the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s-ES" sz="2400" b="1" err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different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s-ES" sz="2400" b="1" err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parts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s-ES" sz="2400" b="1" err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of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s-ES" sz="2400" b="1" err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the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s-ES" sz="2400" b="1" err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words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s-ES" sz="2400" b="1" err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together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s-ES" sz="2400" b="1" err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find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s-ES" sz="2400" b="1" err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the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 7 </a:t>
            </a:r>
            <a:r>
              <a:rPr lang="es-ES" sz="2400" b="1" err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different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s-ES" sz="2400" b="1" err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means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s-ES" sz="2400" b="1" err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of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s-ES" sz="2400" b="1" err="1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transport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.</a:t>
            </a:r>
            <a:endParaRPr lang="es-E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412844E-68A2-450E-9BDD-A9BBAE3A3B6F}"/>
              </a:ext>
            </a:extLst>
          </p:cNvPr>
          <p:cNvSpPr/>
          <p:nvPr/>
        </p:nvSpPr>
        <p:spPr>
          <a:xfrm>
            <a:off x="8675460" y="2116817"/>
            <a:ext cx="2485571" cy="43633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b="1" dirty="0">
                <a:solidFill>
                  <a:schemeClr val="tx1"/>
                </a:solidFill>
              </a:rPr>
              <a:t>1.    Moto </a:t>
            </a:r>
          </a:p>
          <a:p>
            <a:endParaRPr lang="es-ES" sz="2000" b="1" dirty="0">
              <a:solidFill>
                <a:schemeClr val="tx1"/>
              </a:solidFill>
            </a:endParaRPr>
          </a:p>
          <a:p>
            <a:r>
              <a:rPr lang="es-ES" sz="2000" b="1" dirty="0">
                <a:solidFill>
                  <a:schemeClr val="tx1"/>
                </a:solidFill>
              </a:rPr>
              <a:t>2. Coche</a:t>
            </a:r>
          </a:p>
          <a:p>
            <a:endParaRPr lang="es-ES" sz="2000" b="1" dirty="0">
              <a:solidFill>
                <a:schemeClr val="tx1"/>
              </a:solidFill>
            </a:endParaRPr>
          </a:p>
          <a:p>
            <a:r>
              <a:rPr lang="es-ES" sz="2000" b="1" dirty="0">
                <a:solidFill>
                  <a:schemeClr val="tx1"/>
                </a:solidFill>
              </a:rPr>
              <a:t>3. Bicicleta</a:t>
            </a:r>
          </a:p>
          <a:p>
            <a:endParaRPr lang="es-ES" sz="2000" b="1" dirty="0">
              <a:solidFill>
                <a:schemeClr val="tx1"/>
              </a:solidFill>
            </a:endParaRPr>
          </a:p>
          <a:p>
            <a:r>
              <a:rPr lang="es-ES" sz="2000" b="1" dirty="0">
                <a:solidFill>
                  <a:schemeClr val="tx1"/>
                </a:solidFill>
              </a:rPr>
              <a:t>4. Camión</a:t>
            </a:r>
          </a:p>
          <a:p>
            <a:endParaRPr lang="es-ES" sz="2000" b="1" dirty="0">
              <a:solidFill>
                <a:schemeClr val="tx1"/>
              </a:solidFill>
            </a:endParaRPr>
          </a:p>
          <a:p>
            <a:r>
              <a:rPr lang="es-ES" sz="2000" b="1" dirty="0">
                <a:solidFill>
                  <a:schemeClr val="tx1"/>
                </a:solidFill>
              </a:rPr>
              <a:t>5. Barco</a:t>
            </a:r>
          </a:p>
          <a:p>
            <a:endParaRPr lang="es-ES" sz="2000" b="1" dirty="0">
              <a:solidFill>
                <a:schemeClr val="tx1"/>
              </a:solidFill>
            </a:endParaRPr>
          </a:p>
          <a:p>
            <a:r>
              <a:rPr lang="es-ES" sz="2000" b="1" dirty="0">
                <a:solidFill>
                  <a:schemeClr val="tx1"/>
                </a:solidFill>
              </a:rPr>
              <a:t>6. Autobús</a:t>
            </a:r>
          </a:p>
          <a:p>
            <a:endParaRPr lang="es-ES" sz="2000" b="1" dirty="0">
              <a:solidFill>
                <a:schemeClr val="tx1"/>
              </a:solidFill>
            </a:endParaRPr>
          </a:p>
          <a:p>
            <a:r>
              <a:rPr lang="es-ES" sz="2000" b="1" dirty="0">
                <a:solidFill>
                  <a:schemeClr val="tx1"/>
                </a:solidFill>
              </a:rPr>
              <a:t>7. </a:t>
            </a:r>
            <a:r>
              <a:rPr lang="es-ES" sz="2000" b="1" dirty="0" err="1">
                <a:solidFill>
                  <a:schemeClr val="tx1"/>
                </a:solidFill>
              </a:rPr>
              <a:t>Furgonete</a:t>
            </a:r>
          </a:p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8921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0173B8-A0BA-4544-A048-14777FC19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735" y="311962"/>
            <a:ext cx="10763693" cy="926843"/>
          </a:xfrm>
        </p:spPr>
        <p:txBody>
          <a:bodyPr>
            <a:normAutofit/>
          </a:bodyPr>
          <a:lstStyle/>
          <a:p>
            <a:r>
              <a:rPr lang="es-ES" sz="2800">
                <a:ea typeface="+mj-lt"/>
                <a:cs typeface="+mj-lt"/>
              </a:rPr>
              <a:t>Answer the questions with the transportation methods we have learned.</a:t>
            </a:r>
            <a:endParaRPr lang="es-ES" sz="28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0CCFC3-477C-4568-B94D-332DBDE76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641" y="1550951"/>
            <a:ext cx="10480159" cy="46260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b="1">
                <a:solidFill>
                  <a:srgbClr val="0070C0"/>
                </a:solidFill>
              </a:rPr>
              <a:t>¿Qué transportes tienen dos ruedas?</a:t>
            </a:r>
            <a:r>
              <a:rPr lang="es-ES" dirty="0"/>
              <a:t> </a:t>
            </a:r>
            <a:r>
              <a:rPr lang="es-ES" sz="2400" i="1"/>
              <a:t>(</a:t>
            </a:r>
            <a:r>
              <a:rPr lang="es-ES" sz="2400" i="1">
                <a:ea typeface="+mn-lt"/>
                <a:cs typeface="+mn-lt"/>
              </a:rPr>
              <a:t>What transport has two wheels?) </a:t>
            </a:r>
            <a:r>
              <a:rPr lang="es-ES" sz="2400" b="1" i="1" dirty="0">
                <a:ea typeface="+mn-lt"/>
                <a:cs typeface="+mn-lt"/>
              </a:rPr>
              <a:t> </a:t>
            </a:r>
            <a:r>
              <a:rPr lang="es-ES" sz="2400" b="1" i="1">
                <a:solidFill>
                  <a:srgbClr val="000000"/>
                </a:solidFill>
                <a:ea typeface="+mn-lt"/>
                <a:cs typeface="+mn-lt"/>
              </a:rPr>
              <a:t>''</a:t>
            </a:r>
            <a:r>
              <a:rPr lang="es-ES" sz="2400" b="1" i="1">
                <a:solidFill>
                  <a:srgbClr val="7030A0"/>
                </a:solidFill>
                <a:ea typeface="+mn-lt"/>
                <a:cs typeface="+mn-lt"/>
              </a:rPr>
              <a:t>La bicicleta y la moto''</a:t>
            </a:r>
            <a:endParaRPr lang="es-ES" sz="2400" b="1" i="1" dirty="0"/>
          </a:p>
          <a:p>
            <a:r>
              <a:rPr lang="es-ES" b="1">
                <a:solidFill>
                  <a:srgbClr val="0070C0"/>
                </a:solidFill>
              </a:rPr>
              <a:t>¿Cuál es el trasporte más rápido? </a:t>
            </a:r>
            <a:r>
              <a:rPr lang="es-ES" sz="2400" i="1"/>
              <a:t>(</a:t>
            </a:r>
            <a:r>
              <a:rPr lang="es-ES" sz="2400" i="1">
                <a:ea typeface="+mn-lt"/>
                <a:cs typeface="+mn-lt"/>
              </a:rPr>
              <a:t>What is the fastest transportation?</a:t>
            </a:r>
            <a:r>
              <a:rPr lang="es-ES" sz="2400" i="1"/>
              <a:t>)  </a:t>
            </a:r>
            <a:r>
              <a:rPr lang="es-ES" sz="2400" i="1">
                <a:solidFill>
                  <a:srgbClr val="7030A0"/>
                </a:solidFill>
              </a:rPr>
              <a:t>''</a:t>
            </a:r>
            <a:r>
              <a:rPr lang="es-ES" sz="2400" b="1" i="1">
                <a:solidFill>
                  <a:srgbClr val="7030A0"/>
                </a:solidFill>
              </a:rPr>
              <a:t>El avión''</a:t>
            </a:r>
          </a:p>
          <a:p>
            <a:r>
              <a:rPr lang="es-ES" b="1">
                <a:solidFill>
                  <a:srgbClr val="0070C0"/>
                </a:solidFill>
              </a:rPr>
              <a:t>¿Qué transporte tienen cuatro ruedas?</a:t>
            </a:r>
            <a:r>
              <a:rPr lang="es-ES" dirty="0"/>
              <a:t> </a:t>
            </a:r>
            <a:r>
              <a:rPr lang="es-ES" sz="2400" i="1"/>
              <a:t>(</a:t>
            </a:r>
            <a:r>
              <a:rPr lang="es-ES" sz="2400" i="1">
                <a:ea typeface="+mn-lt"/>
                <a:cs typeface="+mn-lt"/>
              </a:rPr>
              <a:t>What transport have four wheels?)   '</a:t>
            </a:r>
            <a:r>
              <a:rPr lang="es-ES" sz="2400" b="1" i="1">
                <a:solidFill>
                  <a:srgbClr val="7030A0"/>
                </a:solidFill>
                <a:ea typeface="+mn-lt"/>
                <a:cs typeface="+mn-lt"/>
              </a:rPr>
              <a:t>' El coche, la furgoneta y el autobús''</a:t>
            </a:r>
            <a:endParaRPr lang="es-ES" sz="2400" b="1" i="1">
              <a:solidFill>
                <a:srgbClr val="7030A0"/>
              </a:solidFill>
            </a:endParaRPr>
          </a:p>
          <a:p>
            <a:r>
              <a:rPr lang="es-ES" b="1">
                <a:solidFill>
                  <a:srgbClr val="0070C0"/>
                </a:solidFill>
              </a:rPr>
              <a:t>¿Qué transportes usan el medio aeréo?</a:t>
            </a:r>
            <a:r>
              <a:rPr lang="es-ES" dirty="0"/>
              <a:t> </a:t>
            </a:r>
            <a:r>
              <a:rPr lang="es-ES" sz="2400" i="1"/>
              <a:t>(</a:t>
            </a:r>
            <a:r>
              <a:rPr lang="es-ES" sz="2400" i="1">
                <a:ea typeface="+mn-lt"/>
                <a:cs typeface="+mn-lt"/>
              </a:rPr>
              <a:t>which transports use the air way</a:t>
            </a:r>
            <a:r>
              <a:rPr lang="es-ES" sz="2400" i="1"/>
              <a:t>?)   '</a:t>
            </a:r>
            <a:r>
              <a:rPr lang="es-ES" sz="2400" b="1" i="1">
                <a:solidFill>
                  <a:srgbClr val="7030A0"/>
                </a:solidFill>
              </a:rPr>
              <a:t>'El avión y el helicóptero''</a:t>
            </a:r>
            <a:endParaRPr lang="es-ES" b="1" dirty="0">
              <a:solidFill>
                <a:srgbClr val="7030A0"/>
              </a:solidFill>
            </a:endParaRPr>
          </a:p>
          <a:p>
            <a:r>
              <a:rPr lang="es-ES" b="1">
                <a:solidFill>
                  <a:srgbClr val="0070C0"/>
                </a:solidFill>
              </a:rPr>
              <a:t>¿Cuál es tu transporte favorito?</a:t>
            </a:r>
            <a:r>
              <a:rPr lang="es-ES" b="1" dirty="0"/>
              <a:t> </a:t>
            </a:r>
            <a:r>
              <a:rPr lang="es-ES" sz="2400" i="1"/>
              <a:t>(</a:t>
            </a:r>
            <a:r>
              <a:rPr lang="es-ES" sz="2400" i="1">
                <a:ea typeface="+mn-lt"/>
                <a:cs typeface="+mn-lt"/>
              </a:rPr>
              <a:t>What is your favorite transport</a:t>
            </a:r>
            <a:r>
              <a:rPr lang="es-ES" sz="2400" i="1"/>
              <a:t>)</a:t>
            </a:r>
          </a:p>
          <a:p>
            <a:pPr marL="0" indent="0">
              <a:buNone/>
            </a:pPr>
            <a:r>
              <a:rPr lang="es-ES" sz="2400" i="1"/>
              <a:t>Ex,  '</a:t>
            </a:r>
            <a:r>
              <a:rPr lang="es-ES" sz="2400" b="1" i="1">
                <a:solidFill>
                  <a:srgbClr val="7030A0"/>
                </a:solidFill>
              </a:rPr>
              <a:t>'La bicicleta''. </a:t>
            </a:r>
            <a:endParaRPr lang="es-ES" sz="2400" b="1" i="1" dirty="0">
              <a:solidFill>
                <a:srgbClr val="7030A0"/>
              </a:solidFill>
            </a:endParaRPr>
          </a:p>
        </p:txBody>
      </p:sp>
      <p:sp>
        <p:nvSpPr>
          <p:cNvPr id="4" name="Estrella: 5 puntas 3">
            <a:extLst>
              <a:ext uri="{FF2B5EF4-FFF2-40B4-BE49-F238E27FC236}">
                <a16:creationId xmlns:a16="http://schemas.microsoft.com/office/drawing/2014/main" id="{B1F77D61-CDE4-4060-9527-401B9F805946}"/>
              </a:ext>
            </a:extLst>
          </p:cNvPr>
          <p:cNvSpPr/>
          <p:nvPr/>
        </p:nvSpPr>
        <p:spPr>
          <a:xfrm>
            <a:off x="783265" y="455428"/>
            <a:ext cx="717697" cy="5759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7242757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Panorámica</PresentationFormat>
  <Paragraphs>0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GradientVTI</vt:lpstr>
      <vt:lpstr>Los medios de transporte</vt:lpstr>
      <vt:lpstr>Presentación de PowerPoint</vt:lpstr>
      <vt:lpstr>  Match the Spanish names of the transports means with their pictures. </vt:lpstr>
      <vt:lpstr>Presentación de PowerPoint</vt:lpstr>
      <vt:lpstr>Answer the questions with the transportation methods we have learned.</vt:lpstr>
      <vt:lpstr>Presentación de PowerPoint</vt:lpstr>
      <vt:lpstr>  Match the Spanish names of the transports means with their pictures. </vt:lpstr>
      <vt:lpstr>Presentación de PowerPoint</vt:lpstr>
      <vt:lpstr>Answer the questions with the transportation methods we have learned.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/>
  <cp:lastModifiedBy/>
  <cp:revision>393</cp:revision>
  <dcterms:created xsi:type="dcterms:W3CDTF">2020-04-28T11:07:42Z</dcterms:created>
  <dcterms:modified xsi:type="dcterms:W3CDTF">2020-05-04T16:22:29Z</dcterms:modified>
</cp:coreProperties>
</file>