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81" r:id="rId5"/>
    <p:sldId id="256" r:id="rId6"/>
    <p:sldId id="366" r:id="rId7"/>
    <p:sldId id="365" r:id="rId8"/>
    <p:sldId id="389" r:id="rId9"/>
    <p:sldId id="383" r:id="rId10"/>
    <p:sldId id="390" r:id="rId11"/>
    <p:sldId id="369" r:id="rId12"/>
    <p:sldId id="373" r:id="rId13"/>
    <p:sldId id="368" r:id="rId14"/>
    <p:sldId id="391" r:id="rId15"/>
    <p:sldId id="355" r:id="rId16"/>
    <p:sldId id="394" r:id="rId17"/>
    <p:sldId id="314" r:id="rId18"/>
    <p:sldId id="392" r:id="rId19"/>
    <p:sldId id="393" r:id="rId20"/>
    <p:sldId id="370" r:id="rId21"/>
    <p:sldId id="38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59" d="100"/>
          <a:sy n="59" d="100"/>
        </p:scale>
        <p:origin x="16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16/12/2019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16/12/2019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16/12/2019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16/12/2019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classroomsecrets.co.uk/calculating-ratio-year-6-ratio-resource-pack" TargetMode="External"/><Relationship Id="rId3" Type="http://schemas.openxmlformats.org/officeDocument/2006/relationships/image" Target="../media/image2.png"/><Relationship Id="rId7" Type="http://schemas.openxmlformats.org/officeDocument/2006/relationships/hyperlink" Target="https://classroomsecrets.co.uk/category/maths/year-6/spring-block-6-ratio/"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6r4" TargetMode="External"/><Relationship Id="rId5" Type="http://schemas.openxmlformats.org/officeDocument/2006/relationships/hyperlink" Target="https://classroomsecrets.co.uk/content-domain-filter/?fwp_contentdomain=6r3" TargetMode="External"/><Relationship Id="rId4" Type="http://schemas.openxmlformats.org/officeDocument/2006/relationships/hyperlink" Target="https://classroomsecrets.co.uk/content-domain-filter/?fwp_contentdomain=6r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26" name="Picture 2" descr="https://survey.zohopublic.eu/survey/api/v1/public/livesurveys/V2BBWx/images/Y2JkNzM2MDEtNDhiZi00OTZmLWIxMTQtZjAyNTcxOGQ0Y2M1/web/download/image?isoriginalfile=true">
            <a:extLst>
              <a:ext uri="{FF2B5EF4-FFF2-40B4-BE49-F238E27FC236}">
                <a16:creationId xmlns:a16="http://schemas.microsoft.com/office/drawing/2014/main" id="{3F7FACF9-9D01-483E-8556-36F7859B47F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0" y="16904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97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5" name="Picture 24">
            <a:extLst>
              <a:ext uri="{FF2B5EF4-FFF2-40B4-BE49-F238E27FC236}">
                <a16:creationId xmlns:a16="http://schemas.microsoft.com/office/drawing/2014/main" id="{511CE87A-E8EE-48AC-9517-7F2867DD7E1E}"/>
              </a:ext>
            </a:extLst>
          </p:cNvPr>
          <p:cNvPicPr>
            <a:picLocks noChangeAspect="1"/>
          </p:cNvPicPr>
          <p:nvPr/>
        </p:nvPicPr>
        <p:blipFill>
          <a:blip r:embed="rId4"/>
          <a:stretch>
            <a:fillRect/>
          </a:stretch>
        </p:blipFill>
        <p:spPr>
          <a:xfrm>
            <a:off x="115438" y="135870"/>
            <a:ext cx="8913124" cy="6322100"/>
          </a:xfrm>
          <a:prstGeom prst="rect">
            <a:avLst/>
          </a:prstGeom>
        </p:spPr>
      </p:pic>
      <p:sp>
        <p:nvSpPr>
          <p:cNvPr id="26" name="Rectangle 25">
            <a:extLst>
              <a:ext uri="{FF2B5EF4-FFF2-40B4-BE49-F238E27FC236}">
                <a16:creationId xmlns:a16="http://schemas.microsoft.com/office/drawing/2014/main" id="{9F4F128D-6280-4A38-B827-5A79147DFA3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is the ratio of suns to rainclouds?</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Use the ratio to calculate how many symbols there </a:t>
            </a:r>
          </a:p>
          <a:p>
            <a:pPr lvl="0" algn="ctr" defTabSz="685800">
              <a:defRPr/>
            </a:pPr>
            <a:r>
              <a:rPr lang="en-GB" sz="2000" b="1" dirty="0">
                <a:solidFill>
                  <a:schemeClr val="tx1"/>
                </a:solidFill>
                <a:latin typeface="Century Gothic" panose="020B0502020202020204" pitchFamily="34" charset="0"/>
              </a:rPr>
              <a:t>will be altogether if there are 20 suns.</a:t>
            </a:r>
            <a:endParaRPr lang="en-GB" sz="1200" b="1" dirty="0">
              <a:solidFill>
                <a:schemeClr val="tx1"/>
              </a:solidFill>
              <a:latin typeface="Century Gothic" panose="020B0502020202020204" pitchFamily="34" charset="0"/>
            </a:endParaRPr>
          </a:p>
          <a:p>
            <a:pPr>
              <a:lnSpc>
                <a:spcPct val="200000"/>
              </a:lnSpc>
            </a:pPr>
            <a:r>
              <a:rPr lang="en-GB" sz="2000" b="1" dirty="0">
                <a:solidFill>
                  <a:schemeClr val="tx1"/>
                </a:solidFill>
                <a:latin typeface="Century Gothic" panose="020B0502020202020204" pitchFamily="34" charset="0"/>
              </a:rPr>
              <a:t>                             				suns</a:t>
            </a:r>
          </a:p>
          <a:p>
            <a:pPr>
              <a:lnSpc>
                <a:spcPct val="200000"/>
              </a:lnSpc>
            </a:pPr>
            <a:r>
              <a:rPr lang="en-GB" sz="2000" b="1" dirty="0">
                <a:solidFill>
                  <a:schemeClr val="tx1"/>
                </a:solidFill>
                <a:latin typeface="Century Gothic" panose="020B0502020202020204" pitchFamily="34" charset="0"/>
              </a:rPr>
              <a:t>                             				rainclouds</a:t>
            </a:r>
          </a:p>
          <a:p>
            <a:pPr>
              <a:lnSpc>
                <a:spcPct val="200000"/>
              </a:lnSpc>
            </a:pPr>
            <a:r>
              <a:rPr lang="en-GB" sz="2000" b="1" dirty="0">
                <a:solidFill>
                  <a:schemeClr val="tx1"/>
                </a:solidFill>
                <a:latin typeface="Century Gothic" panose="020B0502020202020204" pitchFamily="34" charset="0"/>
              </a:rPr>
              <a:t>                             				symbols altogether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33" name="Rectangle: Rounded Corners 14">
            <a:extLst>
              <a:ext uri="{FF2B5EF4-FFF2-40B4-BE49-F238E27FC236}">
                <a16:creationId xmlns:a16="http://schemas.microsoft.com/office/drawing/2014/main" id="{99D527A3-F705-4AAF-988B-1E25632A3285}"/>
              </a:ext>
            </a:extLst>
          </p:cNvPr>
          <p:cNvSpPr/>
          <p:nvPr/>
        </p:nvSpPr>
        <p:spPr>
          <a:xfrm>
            <a:off x="3277601" y="4351331"/>
            <a:ext cx="638755" cy="51615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20</a:t>
            </a:r>
            <a:endParaRPr lang="en-GB" sz="1200" b="1" dirty="0">
              <a:solidFill>
                <a:schemeClr val="tx1"/>
              </a:solidFill>
              <a:latin typeface="Century Gothic" panose="020B0502020202020204" pitchFamily="34" charset="0"/>
            </a:endParaRPr>
          </a:p>
        </p:txBody>
      </p:sp>
      <p:sp>
        <p:nvSpPr>
          <p:cNvPr id="34" name="Rectangle: Rounded Corners 14">
            <a:extLst>
              <a:ext uri="{FF2B5EF4-FFF2-40B4-BE49-F238E27FC236}">
                <a16:creationId xmlns:a16="http://schemas.microsoft.com/office/drawing/2014/main" id="{30E21FD7-835C-4BFE-9A1A-FD0285C5D58A}"/>
              </a:ext>
            </a:extLst>
          </p:cNvPr>
          <p:cNvSpPr/>
          <p:nvPr/>
        </p:nvSpPr>
        <p:spPr>
          <a:xfrm>
            <a:off x="3277600" y="4947479"/>
            <a:ext cx="638755" cy="51615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p:txBody>
      </p:sp>
      <p:sp>
        <p:nvSpPr>
          <p:cNvPr id="35" name="Rectangle: Rounded Corners 14">
            <a:extLst>
              <a:ext uri="{FF2B5EF4-FFF2-40B4-BE49-F238E27FC236}">
                <a16:creationId xmlns:a16="http://schemas.microsoft.com/office/drawing/2014/main" id="{9A58B70F-66FA-4D5C-9BEE-F758E0F14C40}"/>
              </a:ext>
            </a:extLst>
          </p:cNvPr>
          <p:cNvSpPr/>
          <p:nvPr/>
        </p:nvSpPr>
        <p:spPr>
          <a:xfrm>
            <a:off x="3277599" y="5543627"/>
            <a:ext cx="638755" cy="51615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p:txBody>
      </p:sp>
      <p:grpSp>
        <p:nvGrpSpPr>
          <p:cNvPr id="36" name="Group 35">
            <a:extLst>
              <a:ext uri="{FF2B5EF4-FFF2-40B4-BE49-F238E27FC236}">
                <a16:creationId xmlns:a16="http://schemas.microsoft.com/office/drawing/2014/main" id="{74A67E82-282A-406B-9922-0F2361B27F6C}"/>
              </a:ext>
            </a:extLst>
          </p:cNvPr>
          <p:cNvGrpSpPr/>
          <p:nvPr/>
        </p:nvGrpSpPr>
        <p:grpSpPr>
          <a:xfrm>
            <a:off x="3881763" y="2959853"/>
            <a:ext cx="1380475" cy="584775"/>
            <a:chOff x="3675213" y="2251828"/>
            <a:chExt cx="1380475" cy="584775"/>
          </a:xfrm>
        </p:grpSpPr>
        <p:sp>
          <p:nvSpPr>
            <p:cNvPr id="37" name="TextBox 36">
              <a:extLst>
                <a:ext uri="{FF2B5EF4-FFF2-40B4-BE49-F238E27FC236}">
                  <a16:creationId xmlns:a16="http://schemas.microsoft.com/office/drawing/2014/main" id="{8E8BDDF3-C73D-4E73-8344-61ED37A94549}"/>
                </a:ext>
              </a:extLst>
            </p:cNvPr>
            <p:cNvSpPr txBox="1"/>
            <p:nvPr/>
          </p:nvSpPr>
          <p:spPr>
            <a:xfrm>
              <a:off x="4215408" y="2251828"/>
              <a:ext cx="300082" cy="584775"/>
            </a:xfrm>
            <a:prstGeom prst="rect">
              <a:avLst/>
            </a:prstGeom>
            <a:noFill/>
          </p:spPr>
          <p:txBody>
            <a:bodyPr wrap="none" rtlCol="0">
              <a:spAutoFit/>
            </a:bodyPr>
            <a:lstStyle/>
            <a:p>
              <a:pPr algn="ctr"/>
              <a:r>
                <a:rPr lang="en-GB" sz="3200" b="1" dirty="0">
                  <a:latin typeface="Century Gothic" panose="020B0502020202020204" pitchFamily="34" charset="0"/>
                </a:rPr>
                <a:t>:</a:t>
              </a:r>
              <a:endParaRPr lang="en-GB" b="1" dirty="0">
                <a:latin typeface="Century Gothic" panose="020B0502020202020204" pitchFamily="34" charset="0"/>
              </a:endParaRPr>
            </a:p>
          </p:txBody>
        </p:sp>
        <p:sp>
          <p:nvSpPr>
            <p:cNvPr id="38" name="Rectangle: Rounded Corners 37">
              <a:extLst>
                <a:ext uri="{FF2B5EF4-FFF2-40B4-BE49-F238E27FC236}">
                  <a16:creationId xmlns:a16="http://schemas.microsoft.com/office/drawing/2014/main" id="{05F67F8F-1F24-41FE-8B8E-2424B9746A8F}"/>
                </a:ext>
              </a:extLst>
            </p:cNvPr>
            <p:cNvSpPr/>
            <p:nvPr/>
          </p:nvSpPr>
          <p:spPr>
            <a:xfrm>
              <a:off x="3675213" y="2260330"/>
              <a:ext cx="469232" cy="56777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Century Gothic" panose="020B0502020202020204" pitchFamily="34" charset="0"/>
              </a:endParaRPr>
            </a:p>
          </p:txBody>
        </p:sp>
        <p:sp>
          <p:nvSpPr>
            <p:cNvPr id="39" name="Rectangle: Rounded Corners 64">
              <a:extLst>
                <a:ext uri="{FF2B5EF4-FFF2-40B4-BE49-F238E27FC236}">
                  <a16:creationId xmlns:a16="http://schemas.microsoft.com/office/drawing/2014/main" id="{1CE30936-E142-48B4-BE7E-71318F18CD79}"/>
                </a:ext>
              </a:extLst>
            </p:cNvPr>
            <p:cNvSpPr/>
            <p:nvPr/>
          </p:nvSpPr>
          <p:spPr>
            <a:xfrm>
              <a:off x="4586456" y="2260330"/>
              <a:ext cx="469232" cy="56777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4483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5" name="Picture 24">
            <a:extLst>
              <a:ext uri="{FF2B5EF4-FFF2-40B4-BE49-F238E27FC236}">
                <a16:creationId xmlns:a16="http://schemas.microsoft.com/office/drawing/2014/main" id="{511CE87A-E8EE-48AC-9517-7F2867DD7E1E}"/>
              </a:ext>
            </a:extLst>
          </p:cNvPr>
          <p:cNvPicPr>
            <a:picLocks noChangeAspect="1"/>
          </p:cNvPicPr>
          <p:nvPr/>
        </p:nvPicPr>
        <p:blipFill>
          <a:blip r:embed="rId4"/>
          <a:stretch>
            <a:fillRect/>
          </a:stretch>
        </p:blipFill>
        <p:spPr>
          <a:xfrm>
            <a:off x="115438" y="135870"/>
            <a:ext cx="8913124" cy="6322100"/>
          </a:xfrm>
          <a:prstGeom prst="rect">
            <a:avLst/>
          </a:prstGeom>
        </p:spPr>
      </p:pic>
      <p:sp>
        <p:nvSpPr>
          <p:cNvPr id="26" name="Rectangle 25">
            <a:extLst>
              <a:ext uri="{FF2B5EF4-FFF2-40B4-BE49-F238E27FC236}">
                <a16:creationId xmlns:a16="http://schemas.microsoft.com/office/drawing/2014/main" id="{9F4F128D-6280-4A38-B827-5A79147DFA3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is the ratio of suns to rainclouds?</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Use the ratio to calculate how many symbols there </a:t>
            </a:r>
          </a:p>
          <a:p>
            <a:pPr lvl="0" algn="ctr" defTabSz="685800">
              <a:defRPr/>
            </a:pPr>
            <a:r>
              <a:rPr lang="en-GB" sz="2000" b="1" dirty="0">
                <a:solidFill>
                  <a:schemeClr val="tx1"/>
                </a:solidFill>
                <a:latin typeface="Century Gothic" panose="020B0502020202020204" pitchFamily="34" charset="0"/>
              </a:rPr>
              <a:t>will be altogether if there are 20 suns.</a:t>
            </a:r>
            <a:endParaRPr lang="en-GB" sz="1200" b="1" dirty="0">
              <a:solidFill>
                <a:schemeClr val="tx1"/>
              </a:solidFill>
              <a:latin typeface="Century Gothic" panose="020B0502020202020204" pitchFamily="34" charset="0"/>
            </a:endParaRPr>
          </a:p>
          <a:p>
            <a:pPr>
              <a:lnSpc>
                <a:spcPct val="200000"/>
              </a:lnSpc>
            </a:pPr>
            <a:r>
              <a:rPr lang="en-GB" sz="2000" b="1" dirty="0">
                <a:solidFill>
                  <a:schemeClr val="tx1"/>
                </a:solidFill>
                <a:latin typeface="Century Gothic" panose="020B0502020202020204" pitchFamily="34" charset="0"/>
              </a:rPr>
              <a:t>                             				suns</a:t>
            </a:r>
          </a:p>
          <a:p>
            <a:pPr>
              <a:lnSpc>
                <a:spcPct val="200000"/>
              </a:lnSpc>
            </a:pPr>
            <a:r>
              <a:rPr lang="en-GB" sz="2000" b="1" dirty="0">
                <a:solidFill>
                  <a:schemeClr val="tx1"/>
                </a:solidFill>
                <a:latin typeface="Century Gothic" panose="020B0502020202020204" pitchFamily="34" charset="0"/>
              </a:rPr>
              <a:t>                             				rainclouds</a:t>
            </a:r>
          </a:p>
          <a:p>
            <a:pPr>
              <a:lnSpc>
                <a:spcPct val="200000"/>
              </a:lnSpc>
            </a:pPr>
            <a:r>
              <a:rPr lang="en-GB" sz="2000" b="1" dirty="0">
                <a:solidFill>
                  <a:schemeClr val="tx1"/>
                </a:solidFill>
                <a:latin typeface="Century Gothic" panose="020B0502020202020204" pitchFamily="34" charset="0"/>
              </a:rPr>
              <a:t>                             				symbols altogether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4" name="Rectangle: Rounded Corners 14">
            <a:extLst>
              <a:ext uri="{FF2B5EF4-FFF2-40B4-BE49-F238E27FC236}">
                <a16:creationId xmlns:a16="http://schemas.microsoft.com/office/drawing/2014/main" id="{36637EF7-0FED-49DA-8773-F102D32D93F8}"/>
              </a:ext>
            </a:extLst>
          </p:cNvPr>
          <p:cNvSpPr/>
          <p:nvPr/>
        </p:nvSpPr>
        <p:spPr>
          <a:xfrm>
            <a:off x="3277601" y="4351331"/>
            <a:ext cx="638755" cy="51615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20</a:t>
            </a:r>
            <a:endParaRPr lang="en-GB" sz="1200" b="1" dirty="0">
              <a:solidFill>
                <a:schemeClr val="tx1"/>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2CF7E521-9DF3-4EE6-8AA3-37E16F9C8264}"/>
              </a:ext>
            </a:extLst>
          </p:cNvPr>
          <p:cNvSpPr/>
          <p:nvPr/>
        </p:nvSpPr>
        <p:spPr>
          <a:xfrm>
            <a:off x="3277600" y="4947479"/>
            <a:ext cx="638755" cy="51615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12</a:t>
            </a:r>
          </a:p>
        </p:txBody>
      </p:sp>
      <p:sp>
        <p:nvSpPr>
          <p:cNvPr id="16" name="Rectangle: Rounded Corners 14">
            <a:extLst>
              <a:ext uri="{FF2B5EF4-FFF2-40B4-BE49-F238E27FC236}">
                <a16:creationId xmlns:a16="http://schemas.microsoft.com/office/drawing/2014/main" id="{5A5430F9-D1EA-46F7-BD54-1B30CE099A5E}"/>
              </a:ext>
            </a:extLst>
          </p:cNvPr>
          <p:cNvSpPr/>
          <p:nvPr/>
        </p:nvSpPr>
        <p:spPr>
          <a:xfrm>
            <a:off x="3277599" y="5543627"/>
            <a:ext cx="638755" cy="51615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32</a:t>
            </a:r>
          </a:p>
        </p:txBody>
      </p:sp>
      <p:grpSp>
        <p:nvGrpSpPr>
          <p:cNvPr id="17" name="Group 16">
            <a:extLst>
              <a:ext uri="{FF2B5EF4-FFF2-40B4-BE49-F238E27FC236}">
                <a16:creationId xmlns:a16="http://schemas.microsoft.com/office/drawing/2014/main" id="{9EC81E3D-9977-4F49-BB34-EA8A0D1D45ED}"/>
              </a:ext>
            </a:extLst>
          </p:cNvPr>
          <p:cNvGrpSpPr/>
          <p:nvPr/>
        </p:nvGrpSpPr>
        <p:grpSpPr>
          <a:xfrm>
            <a:off x="3881763" y="2959853"/>
            <a:ext cx="1380475" cy="584775"/>
            <a:chOff x="3675213" y="2251828"/>
            <a:chExt cx="1380475" cy="584775"/>
          </a:xfrm>
        </p:grpSpPr>
        <p:sp>
          <p:nvSpPr>
            <p:cNvPr id="19" name="TextBox 18">
              <a:extLst>
                <a:ext uri="{FF2B5EF4-FFF2-40B4-BE49-F238E27FC236}">
                  <a16:creationId xmlns:a16="http://schemas.microsoft.com/office/drawing/2014/main" id="{AD4AFAA8-7C7E-4C22-820E-27A2446370DD}"/>
                </a:ext>
              </a:extLst>
            </p:cNvPr>
            <p:cNvSpPr txBox="1"/>
            <p:nvPr/>
          </p:nvSpPr>
          <p:spPr>
            <a:xfrm>
              <a:off x="4215408" y="2251828"/>
              <a:ext cx="300082" cy="584775"/>
            </a:xfrm>
            <a:prstGeom prst="rect">
              <a:avLst/>
            </a:prstGeom>
            <a:noFill/>
          </p:spPr>
          <p:txBody>
            <a:bodyPr wrap="none" rtlCol="0">
              <a:spAutoFit/>
            </a:bodyPr>
            <a:lstStyle/>
            <a:p>
              <a:pPr algn="ctr"/>
              <a:r>
                <a:rPr lang="en-GB" sz="3200" b="1" dirty="0">
                  <a:latin typeface="Century Gothic" panose="020B0502020202020204" pitchFamily="34" charset="0"/>
                </a:rPr>
                <a:t>:</a:t>
              </a:r>
              <a:endParaRPr lang="en-GB" b="1" dirty="0">
                <a:latin typeface="Century Gothic" panose="020B0502020202020204" pitchFamily="34" charset="0"/>
              </a:endParaRPr>
            </a:p>
          </p:txBody>
        </p:sp>
        <p:sp>
          <p:nvSpPr>
            <p:cNvPr id="20" name="Rectangle: Rounded Corners 19">
              <a:extLst>
                <a:ext uri="{FF2B5EF4-FFF2-40B4-BE49-F238E27FC236}">
                  <a16:creationId xmlns:a16="http://schemas.microsoft.com/office/drawing/2014/main" id="{5A0D2BC2-A820-45B8-A902-1C1B9C0C574D}"/>
                </a:ext>
              </a:extLst>
            </p:cNvPr>
            <p:cNvSpPr/>
            <p:nvPr/>
          </p:nvSpPr>
          <p:spPr>
            <a:xfrm>
              <a:off x="3675213" y="2260330"/>
              <a:ext cx="469232" cy="56777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5</a:t>
              </a:r>
            </a:p>
          </p:txBody>
        </p:sp>
        <p:sp>
          <p:nvSpPr>
            <p:cNvPr id="21" name="Rectangle: Rounded Corners 64">
              <a:extLst>
                <a:ext uri="{FF2B5EF4-FFF2-40B4-BE49-F238E27FC236}">
                  <a16:creationId xmlns:a16="http://schemas.microsoft.com/office/drawing/2014/main" id="{E70CAB1E-2BC4-4E1C-8783-B50B47C52CF6}"/>
                </a:ext>
              </a:extLst>
            </p:cNvPr>
            <p:cNvSpPr/>
            <p:nvPr/>
          </p:nvSpPr>
          <p:spPr>
            <a:xfrm>
              <a:off x="4586456" y="2260330"/>
              <a:ext cx="469232" cy="56777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3</a:t>
              </a:r>
            </a:p>
          </p:txBody>
        </p:sp>
      </p:grpSp>
    </p:spTree>
    <p:extLst>
      <p:ext uri="{BB962C8B-B14F-4D97-AF65-F5344CB8AC3E}">
        <p14:creationId xmlns:p14="http://schemas.microsoft.com/office/powerpoint/2010/main" val="3392329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Mary is making buns for her birthday party but has limited ingredients.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For every 3 chocolate buns, she makes 2 vanilla buns.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There are 66 people at the party and      of the people want</a:t>
            </a:r>
          </a:p>
          <a:p>
            <a:pPr lvl="0" algn="ctr" defTabSz="514350">
              <a:defRPr/>
            </a:pPr>
            <a:r>
              <a:rPr lang="en-GB" sz="2000" b="1" dirty="0">
                <a:solidFill>
                  <a:schemeClr val="tx1"/>
                </a:solidFill>
                <a:latin typeface="Century Gothic" panose="020B0502020202020204" pitchFamily="34" charset="0"/>
              </a:rPr>
              <a:t>a vanilla bun.</a:t>
            </a:r>
          </a:p>
          <a:p>
            <a:pPr lvl="0" algn="ctr" defTabSz="514350">
              <a:defRPr/>
            </a:pP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many chocolate buns will Mary make?</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How many people will not receive a bun?</a:t>
            </a:r>
          </a:p>
          <a:p>
            <a:pPr lvl="0" algn="ctr" defTabSz="514350">
              <a:defRPr/>
            </a:pPr>
            <a:endParaRPr lang="en-GB" sz="2000" b="1" dirty="0">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F1AFBBE8-7475-4BF0-AE86-073B816228BA}"/>
              </a:ext>
            </a:extLst>
          </p:cNvPr>
          <p:cNvGraphicFramePr>
            <a:graphicFrameLocks noGrp="1"/>
          </p:cNvGraphicFramePr>
          <p:nvPr>
            <p:extLst>
              <p:ext uri="{D42A27DB-BD31-4B8C-83A1-F6EECF244321}">
                <p14:modId xmlns:p14="http://schemas.microsoft.com/office/powerpoint/2010/main" val="2612402350"/>
              </p:ext>
            </p:extLst>
          </p:nvPr>
        </p:nvGraphicFramePr>
        <p:xfrm>
          <a:off x="5526894" y="2231014"/>
          <a:ext cx="288000" cy="6096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3188001101"/>
                    </a:ext>
                  </a:extLst>
                </a:gridCol>
              </a:tblGrid>
              <a:tr h="273600">
                <a:tc>
                  <a:txBody>
                    <a:bodyPr/>
                    <a:lstStyle/>
                    <a:p>
                      <a:pPr algn="ctr"/>
                      <a:r>
                        <a:rPr lang="en-GB" sz="2000" b="1" dirty="0">
                          <a:solidFill>
                            <a:schemeClr val="tx1"/>
                          </a:solidFill>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1564713"/>
                  </a:ext>
                </a:extLst>
              </a:tr>
              <a:tr h="273600">
                <a:tc>
                  <a:txBody>
                    <a:bodyPr/>
                    <a:lstStyle/>
                    <a:p>
                      <a:pPr algn="ctr"/>
                      <a:r>
                        <a:rPr lang="en-GB" sz="2000" b="1" dirty="0">
                          <a:solidFill>
                            <a:schemeClr val="tx1"/>
                          </a:solidFill>
                          <a:latin typeface="Century Gothic" panose="020B0502020202020204" pitchFamily="34" charset="0"/>
                        </a:rPr>
                        <a:t>3</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3342526"/>
                  </a:ext>
                </a:extLst>
              </a:tr>
            </a:tbl>
          </a:graphicData>
        </a:graphic>
      </p:graphicFrame>
    </p:spTree>
    <p:extLst>
      <p:ext uri="{BB962C8B-B14F-4D97-AF65-F5344CB8AC3E}">
        <p14:creationId xmlns:p14="http://schemas.microsoft.com/office/powerpoint/2010/main" val="107190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Mary is making buns for her birthday party but has limited ingredients.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For every 3 chocolate buns, she makes 2 vanilla buns.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There are 66 people at the party and      of the people want</a:t>
            </a:r>
          </a:p>
          <a:p>
            <a:pPr lvl="0" algn="ctr" defTabSz="514350">
              <a:defRPr/>
            </a:pPr>
            <a:r>
              <a:rPr lang="en-GB" sz="2000" b="1" dirty="0">
                <a:solidFill>
                  <a:schemeClr val="tx1"/>
                </a:solidFill>
                <a:latin typeface="Century Gothic" panose="020B0502020202020204" pitchFamily="34" charset="0"/>
              </a:rPr>
              <a:t>a vanilla bun.</a:t>
            </a:r>
          </a:p>
          <a:p>
            <a:pPr lvl="0" algn="ctr" defTabSz="514350">
              <a:defRPr/>
            </a:pP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many chocolate buns will Mary make?</a:t>
            </a:r>
          </a:p>
          <a:p>
            <a:pPr lvl="0" algn="ctr" defTabSz="514350">
              <a:defRPr/>
            </a:pPr>
            <a:r>
              <a:rPr lang="en-GB" sz="2000" b="1" dirty="0">
                <a:solidFill>
                  <a:srgbClr val="FF0000"/>
                </a:solidFill>
                <a:latin typeface="Century Gothic" panose="020B0502020202020204" pitchFamily="34" charset="0"/>
              </a:rPr>
              <a:t>33</a:t>
            </a:r>
          </a:p>
          <a:p>
            <a:pPr lvl="0" algn="ctr" defTabSz="514350">
              <a:defRPr/>
            </a:pPr>
            <a:r>
              <a:rPr lang="en-GB" sz="2000" b="1" dirty="0">
                <a:solidFill>
                  <a:schemeClr val="tx1"/>
                </a:solidFill>
                <a:latin typeface="Century Gothic" panose="020B0502020202020204" pitchFamily="34" charset="0"/>
              </a:rPr>
              <a:t>How many people will not receive a bun?</a:t>
            </a:r>
          </a:p>
          <a:p>
            <a:pPr lvl="0" algn="ctr" defTabSz="514350">
              <a:defRPr/>
            </a:pPr>
            <a:r>
              <a:rPr lang="en-GB" sz="2000" b="1" dirty="0">
                <a:solidFill>
                  <a:srgbClr val="FF0000"/>
                </a:solidFill>
                <a:latin typeface="Century Gothic" panose="020B0502020202020204" pitchFamily="34" charset="0"/>
              </a:rPr>
              <a:t>11</a:t>
            </a: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F1AFBBE8-7475-4BF0-AE86-073B816228BA}"/>
              </a:ext>
            </a:extLst>
          </p:cNvPr>
          <p:cNvGraphicFramePr>
            <a:graphicFrameLocks noGrp="1"/>
          </p:cNvGraphicFramePr>
          <p:nvPr/>
        </p:nvGraphicFramePr>
        <p:xfrm>
          <a:off x="5526894" y="2231014"/>
          <a:ext cx="288000" cy="6096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3188001101"/>
                    </a:ext>
                  </a:extLst>
                </a:gridCol>
              </a:tblGrid>
              <a:tr h="273600">
                <a:tc>
                  <a:txBody>
                    <a:bodyPr/>
                    <a:lstStyle/>
                    <a:p>
                      <a:pPr algn="ctr"/>
                      <a:r>
                        <a:rPr lang="en-GB" sz="2000" b="1" dirty="0">
                          <a:solidFill>
                            <a:schemeClr val="tx1"/>
                          </a:solidFill>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1564713"/>
                  </a:ext>
                </a:extLst>
              </a:tr>
              <a:tr h="273600">
                <a:tc>
                  <a:txBody>
                    <a:bodyPr/>
                    <a:lstStyle/>
                    <a:p>
                      <a:pPr algn="ctr"/>
                      <a:r>
                        <a:rPr lang="en-GB" sz="2000" b="1" dirty="0">
                          <a:solidFill>
                            <a:schemeClr val="tx1"/>
                          </a:solidFill>
                          <a:latin typeface="Century Gothic" panose="020B0502020202020204" pitchFamily="34" charset="0"/>
                        </a:rPr>
                        <a:t>3</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3342526"/>
                  </a:ext>
                </a:extLst>
              </a:tr>
            </a:tbl>
          </a:graphicData>
        </a:graphic>
      </p:graphicFrame>
    </p:spTree>
    <p:extLst>
      <p:ext uri="{BB962C8B-B14F-4D97-AF65-F5344CB8AC3E}">
        <p14:creationId xmlns:p14="http://schemas.microsoft.com/office/powerpoint/2010/main" val="1959666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0" name="Picture 19">
            <a:extLst>
              <a:ext uri="{FF2B5EF4-FFF2-40B4-BE49-F238E27FC236}">
                <a16:creationId xmlns:a16="http://schemas.microsoft.com/office/drawing/2014/main" id="{458D138A-BDBA-4D82-A070-57743525E276}"/>
              </a:ext>
            </a:extLst>
          </p:cNvPr>
          <p:cNvPicPr>
            <a:picLocks noChangeAspect="1"/>
          </p:cNvPicPr>
          <p:nvPr/>
        </p:nvPicPr>
        <p:blipFill>
          <a:blip r:embed="rId4"/>
          <a:stretch>
            <a:fillRect/>
          </a:stretch>
        </p:blipFill>
        <p:spPr>
          <a:xfrm>
            <a:off x="115438" y="135870"/>
            <a:ext cx="8913124" cy="6322100"/>
          </a:xfrm>
          <a:prstGeom prst="rect">
            <a:avLst/>
          </a:prstGeom>
        </p:spPr>
      </p:pic>
      <p:sp>
        <p:nvSpPr>
          <p:cNvPr id="21" name="Rectangle 20">
            <a:extLst>
              <a:ext uri="{FF2B5EF4-FFF2-40B4-BE49-F238E27FC236}">
                <a16:creationId xmlns:a16="http://schemas.microsoft.com/office/drawing/2014/main" id="{4F1ECAC3-64BF-4ACC-B1A1-DF63E023DB8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 cashier is sorting the money in the till.</a:t>
            </a:r>
          </a:p>
          <a:p>
            <a:pPr algn="ctr"/>
            <a:r>
              <a:rPr lang="en-GB" sz="2000" b="1" dirty="0">
                <a:solidFill>
                  <a:schemeClr val="tx1"/>
                </a:solidFill>
                <a:latin typeface="Century Gothic" panose="020B0502020202020204" pitchFamily="34" charset="0"/>
              </a:rPr>
              <a:t>He works out the ratio of £5 notes to £10 notes is 2:1</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sym typeface="Wingdings" panose="05000000000000000000" pitchFamily="2" charset="2"/>
              </a:rPr>
              <a:t>Have the notes been sorted correctly?</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Explain your answer.</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0" name="Picture 19">
            <a:extLst>
              <a:ext uri="{FF2B5EF4-FFF2-40B4-BE49-F238E27FC236}">
                <a16:creationId xmlns:a16="http://schemas.microsoft.com/office/drawing/2014/main" id="{458D138A-BDBA-4D82-A070-57743525E276}"/>
              </a:ext>
            </a:extLst>
          </p:cNvPr>
          <p:cNvPicPr>
            <a:picLocks noChangeAspect="1"/>
          </p:cNvPicPr>
          <p:nvPr/>
        </p:nvPicPr>
        <p:blipFill>
          <a:blip r:embed="rId4"/>
          <a:stretch>
            <a:fillRect/>
          </a:stretch>
        </p:blipFill>
        <p:spPr>
          <a:xfrm>
            <a:off x="115438" y="135870"/>
            <a:ext cx="8913124" cy="6322100"/>
          </a:xfrm>
          <a:prstGeom prst="rect">
            <a:avLst/>
          </a:prstGeom>
        </p:spPr>
      </p:pic>
      <p:sp>
        <p:nvSpPr>
          <p:cNvPr id="21" name="Rectangle 20">
            <a:extLst>
              <a:ext uri="{FF2B5EF4-FFF2-40B4-BE49-F238E27FC236}">
                <a16:creationId xmlns:a16="http://schemas.microsoft.com/office/drawing/2014/main" id="{4F1ECAC3-64BF-4ACC-B1A1-DF63E023DB8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 cashier is sorting the money in the till.</a:t>
            </a:r>
          </a:p>
          <a:p>
            <a:pPr algn="ctr"/>
            <a:r>
              <a:rPr lang="en-GB" sz="2000" b="1" dirty="0">
                <a:solidFill>
                  <a:schemeClr val="tx1"/>
                </a:solidFill>
                <a:latin typeface="Century Gothic" panose="020B0502020202020204" pitchFamily="34" charset="0"/>
              </a:rPr>
              <a:t>He works out the ratio of £5 notes to £10 notes is 2:1</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sym typeface="Wingdings" panose="05000000000000000000" pitchFamily="2" charset="2"/>
              </a:rPr>
              <a:t>Have the notes been sorted correctly?</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Explain your answer.</a:t>
            </a:r>
          </a:p>
          <a:p>
            <a:r>
              <a:rPr lang="en-GB" sz="2000" b="1" dirty="0">
                <a:solidFill>
                  <a:schemeClr val="tx1"/>
                </a:solidFill>
                <a:latin typeface="Century Gothic" panose="020B0502020202020204" pitchFamily="34" charset="0"/>
                <a:sym typeface="Wingdings" panose="05000000000000000000" pitchFamily="2" charset="2"/>
              </a:rPr>
              <a:t>No because…</a:t>
            </a: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927379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0" name="Picture 19">
            <a:extLst>
              <a:ext uri="{FF2B5EF4-FFF2-40B4-BE49-F238E27FC236}">
                <a16:creationId xmlns:a16="http://schemas.microsoft.com/office/drawing/2014/main" id="{458D138A-BDBA-4D82-A070-57743525E276}"/>
              </a:ext>
            </a:extLst>
          </p:cNvPr>
          <p:cNvPicPr>
            <a:picLocks noChangeAspect="1"/>
          </p:cNvPicPr>
          <p:nvPr/>
        </p:nvPicPr>
        <p:blipFill>
          <a:blip r:embed="rId4"/>
          <a:stretch>
            <a:fillRect/>
          </a:stretch>
        </p:blipFill>
        <p:spPr>
          <a:xfrm>
            <a:off x="115438" y="135870"/>
            <a:ext cx="8913124" cy="6322100"/>
          </a:xfrm>
          <a:prstGeom prst="rect">
            <a:avLst/>
          </a:prstGeom>
        </p:spPr>
      </p:pic>
      <p:sp>
        <p:nvSpPr>
          <p:cNvPr id="21" name="Rectangle 20">
            <a:extLst>
              <a:ext uri="{FF2B5EF4-FFF2-40B4-BE49-F238E27FC236}">
                <a16:creationId xmlns:a16="http://schemas.microsoft.com/office/drawing/2014/main" id="{4F1ECAC3-64BF-4ACC-B1A1-DF63E023DB8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 cashier is sorting the money in the till.</a:t>
            </a:r>
          </a:p>
          <a:p>
            <a:pPr algn="ctr"/>
            <a:r>
              <a:rPr lang="en-GB" sz="2000" b="1" dirty="0">
                <a:solidFill>
                  <a:schemeClr val="tx1"/>
                </a:solidFill>
                <a:latin typeface="Century Gothic" panose="020B0502020202020204" pitchFamily="34" charset="0"/>
              </a:rPr>
              <a:t>He works out the ratio of £5 notes to £10 notes is 2:1</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sym typeface="Wingdings" panose="05000000000000000000" pitchFamily="2" charset="2"/>
              </a:rPr>
              <a:t>Have the notes been sorted correctly?</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Explain your answer.</a:t>
            </a:r>
          </a:p>
          <a:p>
            <a:r>
              <a:rPr lang="en-GB" sz="2000" b="1" dirty="0">
                <a:solidFill>
                  <a:srgbClr val="FF0000"/>
                </a:solidFill>
                <a:latin typeface="Century Gothic" panose="020B0502020202020204" pitchFamily="34" charset="0"/>
                <a:sym typeface="Wingdings" panose="05000000000000000000" pitchFamily="2" charset="2"/>
              </a:rPr>
              <a:t>No because there are 1 too many £10 notes (or there needs to be 2 more £5 notes).</a:t>
            </a: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14085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For every blue front door on the row of terraces, there are 2 red doors. There are 12 blue doors altogether.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One third of the red doors are repainted blue.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is the new ratio of blue doors to red doors?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red doors are there altogether? </a:t>
            </a:r>
            <a:endParaRPr lang="en-GB" sz="32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12907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For every blue front door on the row of terraces, there are 2 red doors. There are 12 blue doors altogether.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One third of the red doors are repainted blue.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is the new ratio of blue doors to red doors? </a:t>
            </a:r>
          </a:p>
          <a:p>
            <a:pPr algn="ctr"/>
            <a:r>
              <a:rPr lang="en-GB" sz="2000" b="1" dirty="0">
                <a:solidFill>
                  <a:srgbClr val="FF0000"/>
                </a:solidFill>
                <a:latin typeface="Century Gothic" panose="020B0502020202020204" pitchFamily="34" charset="0"/>
              </a:rPr>
              <a:t>20:16 (accept 5:4)</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red doors are there altogether? </a:t>
            </a:r>
            <a:endParaRPr lang="en-GB" sz="32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16</a:t>
            </a: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102388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Spring Block 6 – Ratio – Calculating Ratio</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600" b="1" dirty="0">
              <a:solidFill>
                <a:srgbClr val="FF0000"/>
              </a:solidFill>
              <a:latin typeface="Century Gothic" panose="020B0502020202020204" pitchFamily="34" charset="0"/>
            </a:endParaRPr>
          </a:p>
          <a:p>
            <a:pPr fontAlgn="base">
              <a:spcAft>
                <a:spcPts val="0"/>
              </a:spcAft>
            </a:pPr>
            <a:r>
              <a:rPr lang="en-GB" sz="1200" b="1" dirty="0">
                <a:solidFill>
                  <a:prstClr val="black"/>
                </a:solidFill>
                <a:latin typeface="Century Gothic" panose="020B0502020202020204" pitchFamily="34" charset="0"/>
              </a:rPr>
              <a:t>Mathematics Year 6: </a:t>
            </a:r>
            <a:r>
              <a:rPr lang="en-US" sz="1200" b="1" dirty="0">
                <a:solidFill>
                  <a:schemeClr val="tx1"/>
                </a:solidFill>
                <a:latin typeface="Century Gothic" panose="020B0502020202020204" pitchFamily="34" charset="0"/>
              </a:rPr>
              <a:t>(6R1)</a:t>
            </a:r>
            <a:r>
              <a:rPr lang="en-US" sz="1200" b="1" dirty="0">
                <a:latin typeface="Century Gothic" panose="020B0502020202020204" pitchFamily="34" charset="0"/>
              </a:rPr>
              <a:t> </a:t>
            </a:r>
            <a:r>
              <a:rPr lang="en-US" sz="1200" b="1" dirty="0">
                <a:latin typeface="Century Gothic" panose="020B0502020202020204" pitchFamily="34" charset="0"/>
                <a:hlinkClick r:id="rId4"/>
              </a:rPr>
              <a:t>Solve problems involving the relative sizes of two quantities where missing values can be found by using integer multiplication and division facts</a:t>
            </a:r>
            <a:endParaRPr lang="en-US" sz="1200" b="1" dirty="0">
              <a:latin typeface="Century Gothic" panose="020B0502020202020204" pitchFamily="34" charset="0"/>
            </a:endParaRPr>
          </a:p>
          <a:p>
            <a:pPr fontAlgn="base">
              <a:spcAft>
                <a:spcPts val="0"/>
              </a:spcAft>
            </a:pPr>
            <a:r>
              <a:rPr lang="en-GB" sz="1200" b="1" dirty="0">
                <a:solidFill>
                  <a:prstClr val="black"/>
                </a:solidFill>
                <a:latin typeface="Century Gothic" panose="020B0502020202020204" pitchFamily="34" charset="0"/>
              </a:rPr>
              <a:t>Mathematics Year 6: </a:t>
            </a:r>
            <a:r>
              <a:rPr lang="en-US" sz="1200" b="1" dirty="0">
                <a:solidFill>
                  <a:schemeClr val="tx1"/>
                </a:solidFill>
                <a:latin typeface="Century Gothic" panose="020B0502020202020204" pitchFamily="34" charset="0"/>
              </a:rPr>
              <a:t>(6R3)</a:t>
            </a:r>
            <a:r>
              <a:rPr lang="en-US" sz="1200" b="1" dirty="0">
                <a:latin typeface="Century Gothic" panose="020B0502020202020204" pitchFamily="34" charset="0"/>
              </a:rPr>
              <a:t> </a:t>
            </a:r>
            <a:r>
              <a:rPr lang="en-US" sz="1200" b="1" dirty="0">
                <a:latin typeface="Century Gothic" panose="020B0502020202020204" pitchFamily="34" charset="0"/>
                <a:hlinkClick r:id="rId5"/>
              </a:rPr>
              <a:t>Solve problems involving similar shapes where the scale factor is known or can be found</a:t>
            </a:r>
            <a:endParaRPr lang="en-US" sz="1200" b="1" dirty="0">
              <a:latin typeface="Century Gothic" panose="020B0502020202020204" pitchFamily="34" charset="0"/>
            </a:endParaRPr>
          </a:p>
          <a:p>
            <a:pPr fontAlgn="base">
              <a:spcAft>
                <a:spcPts val="0"/>
              </a:spcAft>
            </a:pPr>
            <a:r>
              <a:rPr lang="en-GB" sz="1200" b="1" dirty="0">
                <a:solidFill>
                  <a:prstClr val="black"/>
                </a:solidFill>
                <a:latin typeface="Century Gothic" panose="020B0502020202020204" pitchFamily="34" charset="0"/>
              </a:rPr>
              <a:t>Mathematics Year 6: </a:t>
            </a:r>
            <a:r>
              <a:rPr lang="en-US" sz="1200" b="1" dirty="0">
                <a:solidFill>
                  <a:schemeClr val="tx1"/>
                </a:solidFill>
                <a:latin typeface="Century Gothic" panose="020B0502020202020204" pitchFamily="34" charset="0"/>
              </a:rPr>
              <a:t>(6R4)</a:t>
            </a:r>
            <a:r>
              <a:rPr lang="en-US" sz="1200" b="1" dirty="0">
                <a:latin typeface="Century Gothic" panose="020B0502020202020204" pitchFamily="34" charset="0"/>
              </a:rPr>
              <a:t> </a:t>
            </a:r>
            <a:r>
              <a:rPr lang="en-US" sz="1200" b="1" dirty="0">
                <a:latin typeface="Century Gothic" panose="020B0502020202020204" pitchFamily="34" charset="0"/>
                <a:hlinkClick r:id="rId6"/>
              </a:rPr>
              <a:t>Solve problems involving unequal sharing and grouping using knowledge of fractions and multiples</a:t>
            </a:r>
            <a:endParaRPr lang="en-US"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7"/>
              </a:rPr>
              <a:t>Year 6 Ratio</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8"/>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6 – Spring Block 6 – Ratio</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4: Calculating Ratio</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3CDF9394-B320-4DBA-8E65-9DAE96B744E0}"/>
              </a:ext>
            </a:extLst>
          </p:cNvPr>
          <p:cNvPicPr>
            <a:picLocks noChangeAspect="1"/>
          </p:cNvPicPr>
          <p:nvPr/>
        </p:nvPicPr>
        <p:blipFill>
          <a:blip r:embed="rId3"/>
          <a:stretch>
            <a:fillRect/>
          </a:stretch>
        </p:blipFill>
        <p:spPr>
          <a:xfrm>
            <a:off x="115438" y="143658"/>
            <a:ext cx="8913124" cy="63221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24" name="Rectangle 23">
            <a:extLst>
              <a:ext uri="{FF2B5EF4-FFF2-40B4-BE49-F238E27FC236}">
                <a16:creationId xmlns:a16="http://schemas.microsoft.com/office/drawing/2014/main" id="{889F5C25-16AA-4E7B-BC45-8DDA2EDCD0CE}"/>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sentences using the images below.</a:t>
            </a:r>
          </a:p>
          <a:p>
            <a:pPr lvl="0" algn="ctr"/>
            <a:endParaRPr lang="en-GB" sz="2000" b="1" dirty="0">
              <a:solidFill>
                <a:schemeClr val="tx1"/>
              </a:solidFill>
              <a:latin typeface="Century Gothic" panose="020B0502020202020204" pitchFamily="34" charset="0"/>
            </a:endParaRPr>
          </a:p>
        </p:txBody>
      </p:sp>
      <p:graphicFrame>
        <p:nvGraphicFramePr>
          <p:cNvPr id="25" name="Table 24">
            <a:extLst>
              <a:ext uri="{FF2B5EF4-FFF2-40B4-BE49-F238E27FC236}">
                <a16:creationId xmlns:a16="http://schemas.microsoft.com/office/drawing/2014/main" id="{52A2D67D-6E7E-41C2-89CF-323C6C2626B5}"/>
              </a:ext>
            </a:extLst>
          </p:cNvPr>
          <p:cNvGraphicFramePr>
            <a:graphicFrameLocks noGrp="1"/>
          </p:cNvGraphicFramePr>
          <p:nvPr/>
        </p:nvGraphicFramePr>
        <p:xfrm>
          <a:off x="1097564" y="4050302"/>
          <a:ext cx="6948872" cy="1008400"/>
        </p:xfrm>
        <a:graphic>
          <a:graphicData uri="http://schemas.openxmlformats.org/drawingml/2006/table">
            <a:tbl>
              <a:tblPr firstRow="1" bandRow="1">
                <a:tableStyleId>{5940675A-B579-460E-94D1-54222C63F5DA}</a:tableStyleId>
              </a:tblPr>
              <a:tblGrid>
                <a:gridCol w="408079">
                  <a:extLst>
                    <a:ext uri="{9D8B030D-6E8A-4147-A177-3AD203B41FA5}">
                      <a16:colId xmlns:a16="http://schemas.microsoft.com/office/drawing/2014/main" val="1466341078"/>
                    </a:ext>
                  </a:extLst>
                </a:gridCol>
                <a:gridCol w="3060000">
                  <a:extLst>
                    <a:ext uri="{9D8B030D-6E8A-4147-A177-3AD203B41FA5}">
                      <a16:colId xmlns:a16="http://schemas.microsoft.com/office/drawing/2014/main" val="1139852380"/>
                    </a:ext>
                  </a:extLst>
                </a:gridCol>
                <a:gridCol w="420793">
                  <a:extLst>
                    <a:ext uri="{9D8B030D-6E8A-4147-A177-3AD203B41FA5}">
                      <a16:colId xmlns:a16="http://schemas.microsoft.com/office/drawing/2014/main" val="3489683951"/>
                    </a:ext>
                  </a:extLst>
                </a:gridCol>
                <a:gridCol w="3060000">
                  <a:extLst>
                    <a:ext uri="{9D8B030D-6E8A-4147-A177-3AD203B41FA5}">
                      <a16:colId xmlns:a16="http://schemas.microsoft.com/office/drawing/2014/main" val="3197711254"/>
                    </a:ext>
                  </a:extLst>
                </a:gridCol>
              </a:tblGrid>
              <a:tr h="406800">
                <a:tc>
                  <a:txBody>
                    <a:bodyPr/>
                    <a:lstStyle/>
                    <a:p>
                      <a:pPr algn="ctr"/>
                      <a:endParaRPr lang="en-GB" sz="16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pPr algn="ctr"/>
                      <a:r>
                        <a:rPr lang="en-GB" sz="1600" b="1" dirty="0">
                          <a:latin typeface="Century Gothic" panose="020B0502020202020204" pitchFamily="34" charset="0"/>
                        </a:rPr>
                        <a:t>of the vegetables are sprouts,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2">
                  <a:txBody>
                    <a:bodyPr/>
                    <a:lstStyle/>
                    <a:p>
                      <a:pPr algn="ctr"/>
                      <a:endParaRPr lang="en-GB" sz="16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pPr algn="ctr"/>
                      <a:r>
                        <a:rPr lang="en-GB" sz="1600" b="1" dirty="0">
                          <a:latin typeface="Century Gothic" panose="020B0502020202020204" pitchFamily="34" charset="0"/>
                        </a:rPr>
                        <a:t>of the vegetables are carrots.</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321230"/>
                  </a:ext>
                </a:extLst>
              </a:tr>
              <a:tr h="0">
                <a:tc rowSpan="2">
                  <a:txBody>
                    <a:bodyPr/>
                    <a:lstStyle/>
                    <a:p>
                      <a:pPr algn="ctr"/>
                      <a:endParaRPr lang="en-GB" sz="2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39041202"/>
                  </a:ext>
                </a:extLst>
              </a:tr>
              <a:tr h="72000">
                <a:tc vMerge="1">
                  <a:txBody>
                    <a:bodyPr/>
                    <a:lstStyle/>
                    <a:p>
                      <a:endParaRPr lang="en-GB"/>
                    </a:p>
                  </a:txBody>
                  <a:tcPr/>
                </a:tc>
                <a:tc vMerge="1">
                  <a:txBody>
                    <a:bodyPr/>
                    <a:lstStyle/>
                    <a:p>
                      <a:endParaRPr lang="en-GB"/>
                    </a:p>
                  </a:txBody>
                  <a:tcPr/>
                </a:tc>
                <a:tc>
                  <a:txBody>
                    <a:bodyPr/>
                    <a:lstStyle/>
                    <a:p>
                      <a:pPr algn="ctr"/>
                      <a:endParaRPr lang="en-GB" sz="2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extLst>
                  <a:ext uri="{0D108BD9-81ED-4DB2-BD59-A6C34878D82A}">
                    <a16:rowId xmlns:a16="http://schemas.microsoft.com/office/drawing/2014/main" val="3406022989"/>
                  </a:ext>
                </a:extLst>
              </a:tr>
              <a:tr h="72000">
                <a:tc rowSpan="2">
                  <a:txBody>
                    <a:bodyPr/>
                    <a:lstStyle/>
                    <a:p>
                      <a:pPr algn="ctr"/>
                      <a:endParaRPr lang="en-GB" sz="2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endParaRPr lang="en-GB" sz="2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extLst>
                  <a:ext uri="{0D108BD9-81ED-4DB2-BD59-A6C34878D82A}">
                    <a16:rowId xmlns:a16="http://schemas.microsoft.com/office/drawing/2014/main" val="1384539870"/>
                  </a:ext>
                </a:extLst>
              </a:tr>
              <a:tr h="0">
                <a:tc vMerge="1">
                  <a:txBody>
                    <a:bodyPr/>
                    <a:lstStyle/>
                    <a:p>
                      <a:endParaRPr lang="en-GB"/>
                    </a:p>
                  </a:txBody>
                  <a:tcPr/>
                </a:tc>
                <a:tc vMerge="1">
                  <a:txBody>
                    <a:bodyPr/>
                    <a:lstStyle/>
                    <a:p>
                      <a:endParaRPr lang="en-GB"/>
                    </a:p>
                  </a:txBody>
                  <a:tcPr/>
                </a:tc>
                <a:tc rowSpan="2">
                  <a:txBody>
                    <a:bodyPr/>
                    <a:lstStyle/>
                    <a:p>
                      <a:pPr algn="ctr"/>
                      <a:endParaRPr lang="en-GB" sz="16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extLst>
                  <a:ext uri="{0D108BD9-81ED-4DB2-BD59-A6C34878D82A}">
                    <a16:rowId xmlns:a16="http://schemas.microsoft.com/office/drawing/2014/main" val="2879893863"/>
                  </a:ext>
                </a:extLst>
              </a:tr>
              <a:tr h="406800">
                <a:tc>
                  <a:txBody>
                    <a:bodyPr/>
                    <a:lstStyle/>
                    <a:p>
                      <a:pPr algn="ctr"/>
                      <a:endParaRPr lang="en-GB" sz="16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3734560"/>
                  </a:ext>
                </a:extLst>
              </a:tr>
            </a:tbl>
          </a:graphicData>
        </a:graphic>
      </p:graphicFrame>
      <p:graphicFrame>
        <p:nvGraphicFramePr>
          <p:cNvPr id="26" name="Table 25">
            <a:extLst>
              <a:ext uri="{FF2B5EF4-FFF2-40B4-BE49-F238E27FC236}">
                <a16:creationId xmlns:a16="http://schemas.microsoft.com/office/drawing/2014/main" id="{9D8439E7-97B4-4129-8716-9BDA8448043A}"/>
              </a:ext>
            </a:extLst>
          </p:cNvPr>
          <p:cNvGraphicFramePr>
            <a:graphicFrameLocks noGrp="1"/>
          </p:cNvGraphicFramePr>
          <p:nvPr/>
        </p:nvGraphicFramePr>
        <p:xfrm>
          <a:off x="3797402" y="5385611"/>
          <a:ext cx="1549197" cy="540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4153113671"/>
                    </a:ext>
                  </a:extLst>
                </a:gridCol>
                <a:gridCol w="469197">
                  <a:extLst>
                    <a:ext uri="{9D8B030D-6E8A-4147-A177-3AD203B41FA5}">
                      <a16:colId xmlns:a16="http://schemas.microsoft.com/office/drawing/2014/main" val="1689792016"/>
                    </a:ext>
                  </a:extLst>
                </a:gridCol>
                <a:gridCol w="540000">
                  <a:extLst>
                    <a:ext uri="{9D8B030D-6E8A-4147-A177-3AD203B41FA5}">
                      <a16:colId xmlns:a16="http://schemas.microsoft.com/office/drawing/2014/main" val="410111818"/>
                    </a:ext>
                  </a:extLst>
                </a:gridCol>
              </a:tblGrid>
              <a:tr h="540000">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5597811"/>
                  </a:ext>
                </a:extLst>
              </a:tr>
            </a:tbl>
          </a:graphicData>
        </a:graphic>
      </p:graphicFrame>
      <p:graphicFrame>
        <p:nvGraphicFramePr>
          <p:cNvPr id="27" name="Table 26">
            <a:extLst>
              <a:ext uri="{FF2B5EF4-FFF2-40B4-BE49-F238E27FC236}">
                <a16:creationId xmlns:a16="http://schemas.microsoft.com/office/drawing/2014/main" id="{E94F7BF8-8767-4EEE-8B69-D5F331A0B1AE}"/>
              </a:ext>
            </a:extLst>
          </p:cNvPr>
          <p:cNvGraphicFramePr>
            <a:graphicFrameLocks noGrp="1"/>
          </p:cNvGraphicFramePr>
          <p:nvPr/>
        </p:nvGraphicFramePr>
        <p:xfrm>
          <a:off x="370540" y="3301009"/>
          <a:ext cx="8402921" cy="457200"/>
        </p:xfrm>
        <a:graphic>
          <a:graphicData uri="http://schemas.openxmlformats.org/drawingml/2006/table">
            <a:tbl>
              <a:tblPr firstRow="1" bandRow="1">
                <a:tableStyleId>{5940675A-B579-460E-94D1-54222C63F5DA}</a:tableStyleId>
              </a:tblPr>
              <a:tblGrid>
                <a:gridCol w="1834944">
                  <a:extLst>
                    <a:ext uri="{9D8B030D-6E8A-4147-A177-3AD203B41FA5}">
                      <a16:colId xmlns:a16="http://schemas.microsoft.com/office/drawing/2014/main" val="2690857838"/>
                    </a:ext>
                  </a:extLst>
                </a:gridCol>
                <a:gridCol w="1013305">
                  <a:extLst>
                    <a:ext uri="{9D8B030D-6E8A-4147-A177-3AD203B41FA5}">
                      <a16:colId xmlns:a16="http://schemas.microsoft.com/office/drawing/2014/main" val="1466341078"/>
                    </a:ext>
                  </a:extLst>
                </a:gridCol>
                <a:gridCol w="2556000">
                  <a:extLst>
                    <a:ext uri="{9D8B030D-6E8A-4147-A177-3AD203B41FA5}">
                      <a16:colId xmlns:a16="http://schemas.microsoft.com/office/drawing/2014/main" val="1139852380"/>
                    </a:ext>
                  </a:extLst>
                </a:gridCol>
                <a:gridCol w="1163728">
                  <a:extLst>
                    <a:ext uri="{9D8B030D-6E8A-4147-A177-3AD203B41FA5}">
                      <a16:colId xmlns:a16="http://schemas.microsoft.com/office/drawing/2014/main" val="3489683951"/>
                    </a:ext>
                  </a:extLst>
                </a:gridCol>
                <a:gridCol w="1834944">
                  <a:extLst>
                    <a:ext uri="{9D8B030D-6E8A-4147-A177-3AD203B41FA5}">
                      <a16:colId xmlns:a16="http://schemas.microsoft.com/office/drawing/2014/main" val="3197711254"/>
                    </a:ext>
                  </a:extLst>
                </a:gridCol>
              </a:tblGrid>
              <a:tr h="230262">
                <a:tc>
                  <a:txBody>
                    <a:bodyPr/>
                    <a:lstStyle/>
                    <a:p>
                      <a:pPr algn="r"/>
                      <a:r>
                        <a:rPr lang="en-GB" sz="2400" b="1" dirty="0">
                          <a:latin typeface="Century Gothic" panose="020B0502020202020204" pitchFamily="34" charset="0"/>
                        </a:rPr>
                        <a:t>For every  </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1" dirty="0">
                        <a:latin typeface="Century Gothic" panose="020B0502020202020204" pitchFamily="34" charset="0"/>
                      </a:endParaRPr>
                    </a:p>
                  </a:txBody>
                  <a:tcPr marL="45720" marR="4572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latin typeface="Century Gothic" panose="020B0502020202020204" pitchFamily="34" charset="0"/>
                        </a:rPr>
                        <a:t>sprouts there are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1" dirty="0">
                        <a:latin typeface="Century Gothic" panose="020B0502020202020204" pitchFamily="34" charset="0"/>
                      </a:endParaRPr>
                    </a:p>
                  </a:txBody>
                  <a:tcPr marL="45720" marR="4572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400" b="1" dirty="0">
                          <a:latin typeface="Century Gothic" panose="020B0502020202020204" pitchFamily="34" charset="0"/>
                        </a:rPr>
                        <a:t>carrots.</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321230"/>
                  </a:ext>
                </a:extLst>
              </a:tr>
            </a:tbl>
          </a:graphicData>
        </a:graphic>
      </p:graphicFrame>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3" name="Picture 22">
            <a:extLst>
              <a:ext uri="{FF2B5EF4-FFF2-40B4-BE49-F238E27FC236}">
                <a16:creationId xmlns:a16="http://schemas.microsoft.com/office/drawing/2014/main" id="{222556CF-0C35-41ED-A9E2-7FC0427E3FF9}"/>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4" name="Rectangle 23">
            <a:extLst>
              <a:ext uri="{FF2B5EF4-FFF2-40B4-BE49-F238E27FC236}">
                <a16:creationId xmlns:a16="http://schemas.microsoft.com/office/drawing/2014/main" id="{889F5C25-16AA-4E7B-BC45-8DDA2EDCD0CE}"/>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sentences using the images below.</a:t>
            </a:r>
          </a:p>
          <a:p>
            <a:pPr lvl="0" algn="ctr"/>
            <a:endParaRPr lang="en-GB" sz="2000" b="1" dirty="0">
              <a:solidFill>
                <a:schemeClr val="tx1"/>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AD5BE086-781B-4242-A8C7-9AFD06E0AB03}"/>
              </a:ext>
            </a:extLst>
          </p:cNvPr>
          <p:cNvGraphicFramePr>
            <a:graphicFrameLocks noGrp="1"/>
          </p:cNvGraphicFramePr>
          <p:nvPr>
            <p:extLst>
              <p:ext uri="{D42A27DB-BD31-4B8C-83A1-F6EECF244321}">
                <p14:modId xmlns:p14="http://schemas.microsoft.com/office/powerpoint/2010/main" val="2025302772"/>
              </p:ext>
            </p:extLst>
          </p:nvPr>
        </p:nvGraphicFramePr>
        <p:xfrm>
          <a:off x="1097564" y="4050302"/>
          <a:ext cx="6948872" cy="1008400"/>
        </p:xfrm>
        <a:graphic>
          <a:graphicData uri="http://schemas.openxmlformats.org/drawingml/2006/table">
            <a:tbl>
              <a:tblPr firstRow="1" bandRow="1">
                <a:tableStyleId>{5940675A-B579-460E-94D1-54222C63F5DA}</a:tableStyleId>
              </a:tblPr>
              <a:tblGrid>
                <a:gridCol w="408079">
                  <a:extLst>
                    <a:ext uri="{9D8B030D-6E8A-4147-A177-3AD203B41FA5}">
                      <a16:colId xmlns:a16="http://schemas.microsoft.com/office/drawing/2014/main" val="1466341078"/>
                    </a:ext>
                  </a:extLst>
                </a:gridCol>
                <a:gridCol w="3060000">
                  <a:extLst>
                    <a:ext uri="{9D8B030D-6E8A-4147-A177-3AD203B41FA5}">
                      <a16:colId xmlns:a16="http://schemas.microsoft.com/office/drawing/2014/main" val="1139852380"/>
                    </a:ext>
                  </a:extLst>
                </a:gridCol>
                <a:gridCol w="420793">
                  <a:extLst>
                    <a:ext uri="{9D8B030D-6E8A-4147-A177-3AD203B41FA5}">
                      <a16:colId xmlns:a16="http://schemas.microsoft.com/office/drawing/2014/main" val="3489683951"/>
                    </a:ext>
                  </a:extLst>
                </a:gridCol>
                <a:gridCol w="3060000">
                  <a:extLst>
                    <a:ext uri="{9D8B030D-6E8A-4147-A177-3AD203B41FA5}">
                      <a16:colId xmlns:a16="http://schemas.microsoft.com/office/drawing/2014/main" val="3197711254"/>
                    </a:ext>
                  </a:extLst>
                </a:gridCol>
              </a:tblGrid>
              <a:tr h="406800">
                <a:tc>
                  <a:txBody>
                    <a:bodyPr/>
                    <a:lstStyle/>
                    <a:p>
                      <a:pPr algn="ctr"/>
                      <a:r>
                        <a:rPr lang="en-GB" sz="1600" b="1" dirty="0">
                          <a:solidFill>
                            <a:srgbClr val="FF0000"/>
                          </a:solidFill>
                          <a:latin typeface="Century Gothic" panose="020B0502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pPr algn="ctr"/>
                      <a:r>
                        <a:rPr lang="en-GB" sz="1600" b="1" dirty="0">
                          <a:latin typeface="Century Gothic" panose="020B0502020202020204" pitchFamily="34" charset="0"/>
                        </a:rPr>
                        <a:t>of the vegetables are sprouts,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2">
                  <a:txBody>
                    <a:bodyPr/>
                    <a:lstStyle/>
                    <a:p>
                      <a:pPr algn="ctr"/>
                      <a:r>
                        <a:rPr lang="en-GB" sz="1600" b="1" dirty="0">
                          <a:solidFill>
                            <a:srgbClr val="FF0000"/>
                          </a:solidFill>
                          <a:latin typeface="Century Gothic" panose="020B0502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pPr algn="ctr"/>
                      <a:r>
                        <a:rPr lang="en-GB" sz="1600" b="1" dirty="0">
                          <a:latin typeface="Century Gothic" panose="020B0502020202020204" pitchFamily="34" charset="0"/>
                        </a:rPr>
                        <a:t>of the vegetables are carrots.</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321230"/>
                  </a:ext>
                </a:extLst>
              </a:tr>
              <a:tr h="0">
                <a:tc rowSpan="2">
                  <a:txBody>
                    <a:bodyPr/>
                    <a:lstStyle/>
                    <a:p>
                      <a:pPr algn="ctr"/>
                      <a:endParaRPr lang="en-GB" sz="2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39041202"/>
                  </a:ext>
                </a:extLst>
              </a:tr>
              <a:tr h="72000">
                <a:tc vMerge="1">
                  <a:txBody>
                    <a:bodyPr/>
                    <a:lstStyle/>
                    <a:p>
                      <a:endParaRPr lang="en-GB"/>
                    </a:p>
                  </a:txBody>
                  <a:tcPr/>
                </a:tc>
                <a:tc vMerge="1">
                  <a:txBody>
                    <a:bodyPr/>
                    <a:lstStyle/>
                    <a:p>
                      <a:endParaRPr lang="en-GB"/>
                    </a:p>
                  </a:txBody>
                  <a:tcPr/>
                </a:tc>
                <a:tc>
                  <a:txBody>
                    <a:bodyPr/>
                    <a:lstStyle/>
                    <a:p>
                      <a:pPr algn="ctr"/>
                      <a:endParaRPr lang="en-GB" sz="2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extLst>
                  <a:ext uri="{0D108BD9-81ED-4DB2-BD59-A6C34878D82A}">
                    <a16:rowId xmlns:a16="http://schemas.microsoft.com/office/drawing/2014/main" val="3406022989"/>
                  </a:ext>
                </a:extLst>
              </a:tr>
              <a:tr h="72000">
                <a:tc rowSpan="2">
                  <a:txBody>
                    <a:bodyPr/>
                    <a:lstStyle/>
                    <a:p>
                      <a:pPr algn="ctr"/>
                      <a:endParaRPr lang="en-GB" sz="2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endParaRPr lang="en-GB" sz="2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extLst>
                  <a:ext uri="{0D108BD9-81ED-4DB2-BD59-A6C34878D82A}">
                    <a16:rowId xmlns:a16="http://schemas.microsoft.com/office/drawing/2014/main" val="1384539870"/>
                  </a:ext>
                </a:extLst>
              </a:tr>
              <a:tr h="0">
                <a:tc vMerge="1">
                  <a:txBody>
                    <a:bodyPr/>
                    <a:lstStyle/>
                    <a:p>
                      <a:endParaRPr lang="en-GB"/>
                    </a:p>
                  </a:txBody>
                  <a:tcPr/>
                </a:tc>
                <a:tc vMerge="1">
                  <a:txBody>
                    <a:bodyPr/>
                    <a:lstStyle/>
                    <a:p>
                      <a:endParaRPr lang="en-GB"/>
                    </a:p>
                  </a:txBody>
                  <a:tcPr/>
                </a:tc>
                <a:tc rowSpan="2">
                  <a:txBody>
                    <a:bodyPr/>
                    <a:lstStyle/>
                    <a:p>
                      <a:pPr algn="ctr"/>
                      <a:r>
                        <a:rPr lang="en-GB" sz="1600" b="1" dirty="0">
                          <a:solidFill>
                            <a:srgbClr val="FF0000"/>
                          </a:solidFill>
                          <a:latin typeface="Century Gothic" panose="020B0502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extLst>
                  <a:ext uri="{0D108BD9-81ED-4DB2-BD59-A6C34878D82A}">
                    <a16:rowId xmlns:a16="http://schemas.microsoft.com/office/drawing/2014/main" val="2879893863"/>
                  </a:ext>
                </a:extLst>
              </a:tr>
              <a:tr h="406800">
                <a:tc>
                  <a:txBody>
                    <a:bodyPr/>
                    <a:lstStyle/>
                    <a:p>
                      <a:pPr algn="ctr"/>
                      <a:r>
                        <a:rPr lang="en-GB" sz="1600" b="1" dirty="0">
                          <a:solidFill>
                            <a:srgbClr val="FF0000"/>
                          </a:solidFill>
                          <a:latin typeface="Century Gothic" panose="020B0502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3734560"/>
                  </a:ext>
                </a:extLst>
              </a:tr>
            </a:tbl>
          </a:graphicData>
        </a:graphic>
      </p:graphicFrame>
      <p:graphicFrame>
        <p:nvGraphicFramePr>
          <p:cNvPr id="11" name="Table 10">
            <a:extLst>
              <a:ext uri="{FF2B5EF4-FFF2-40B4-BE49-F238E27FC236}">
                <a16:creationId xmlns:a16="http://schemas.microsoft.com/office/drawing/2014/main" id="{CCA09514-0B2F-4BA9-848E-94A3C03BE608}"/>
              </a:ext>
            </a:extLst>
          </p:cNvPr>
          <p:cNvGraphicFramePr>
            <a:graphicFrameLocks noGrp="1"/>
          </p:cNvGraphicFramePr>
          <p:nvPr>
            <p:extLst>
              <p:ext uri="{D42A27DB-BD31-4B8C-83A1-F6EECF244321}">
                <p14:modId xmlns:p14="http://schemas.microsoft.com/office/powerpoint/2010/main" val="3973244814"/>
              </p:ext>
            </p:extLst>
          </p:nvPr>
        </p:nvGraphicFramePr>
        <p:xfrm>
          <a:off x="3797402" y="5385611"/>
          <a:ext cx="1549197" cy="540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4153113671"/>
                    </a:ext>
                  </a:extLst>
                </a:gridCol>
                <a:gridCol w="469197">
                  <a:extLst>
                    <a:ext uri="{9D8B030D-6E8A-4147-A177-3AD203B41FA5}">
                      <a16:colId xmlns:a16="http://schemas.microsoft.com/office/drawing/2014/main" val="1689792016"/>
                    </a:ext>
                  </a:extLst>
                </a:gridCol>
                <a:gridCol w="540000">
                  <a:extLst>
                    <a:ext uri="{9D8B030D-6E8A-4147-A177-3AD203B41FA5}">
                      <a16:colId xmlns:a16="http://schemas.microsoft.com/office/drawing/2014/main" val="410111818"/>
                    </a:ext>
                  </a:extLst>
                </a:gridCol>
              </a:tblGrid>
              <a:tr h="540000">
                <a:tc>
                  <a:txBody>
                    <a:bodyPr/>
                    <a:lstStyle/>
                    <a:p>
                      <a:pPr algn="ctr"/>
                      <a:r>
                        <a:rPr lang="en-GB" b="1" dirty="0">
                          <a:solidFill>
                            <a:srgbClr val="FF0000"/>
                          </a:solidFill>
                          <a:latin typeface="Century Gothic" panose="020B0502020202020204" pitchFamily="34" charset="0"/>
                        </a:rPr>
                        <a:t>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rgbClr val="FF0000"/>
                          </a:solidFill>
                          <a:latin typeface="Century Gothic" panose="020B0502020202020204" pitchFamily="34" charset="0"/>
                        </a:rPr>
                        <a:t>4</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5597811"/>
                  </a:ext>
                </a:extLst>
              </a:tr>
            </a:tbl>
          </a:graphicData>
        </a:graphic>
      </p:graphicFrame>
      <p:graphicFrame>
        <p:nvGraphicFramePr>
          <p:cNvPr id="12" name="Table 11">
            <a:extLst>
              <a:ext uri="{FF2B5EF4-FFF2-40B4-BE49-F238E27FC236}">
                <a16:creationId xmlns:a16="http://schemas.microsoft.com/office/drawing/2014/main" id="{A5493C72-9AF8-4BD3-A5D3-D34780626915}"/>
              </a:ext>
            </a:extLst>
          </p:cNvPr>
          <p:cNvGraphicFramePr>
            <a:graphicFrameLocks noGrp="1"/>
          </p:cNvGraphicFramePr>
          <p:nvPr>
            <p:extLst>
              <p:ext uri="{D42A27DB-BD31-4B8C-83A1-F6EECF244321}">
                <p14:modId xmlns:p14="http://schemas.microsoft.com/office/powerpoint/2010/main" val="3379893975"/>
              </p:ext>
            </p:extLst>
          </p:nvPr>
        </p:nvGraphicFramePr>
        <p:xfrm>
          <a:off x="370540" y="3301009"/>
          <a:ext cx="8402921" cy="457200"/>
        </p:xfrm>
        <a:graphic>
          <a:graphicData uri="http://schemas.openxmlformats.org/drawingml/2006/table">
            <a:tbl>
              <a:tblPr firstRow="1" bandRow="1">
                <a:tableStyleId>{5940675A-B579-460E-94D1-54222C63F5DA}</a:tableStyleId>
              </a:tblPr>
              <a:tblGrid>
                <a:gridCol w="1834944">
                  <a:extLst>
                    <a:ext uri="{9D8B030D-6E8A-4147-A177-3AD203B41FA5}">
                      <a16:colId xmlns:a16="http://schemas.microsoft.com/office/drawing/2014/main" val="2690857838"/>
                    </a:ext>
                  </a:extLst>
                </a:gridCol>
                <a:gridCol w="1013305">
                  <a:extLst>
                    <a:ext uri="{9D8B030D-6E8A-4147-A177-3AD203B41FA5}">
                      <a16:colId xmlns:a16="http://schemas.microsoft.com/office/drawing/2014/main" val="1466341078"/>
                    </a:ext>
                  </a:extLst>
                </a:gridCol>
                <a:gridCol w="2556000">
                  <a:extLst>
                    <a:ext uri="{9D8B030D-6E8A-4147-A177-3AD203B41FA5}">
                      <a16:colId xmlns:a16="http://schemas.microsoft.com/office/drawing/2014/main" val="1139852380"/>
                    </a:ext>
                  </a:extLst>
                </a:gridCol>
                <a:gridCol w="1163728">
                  <a:extLst>
                    <a:ext uri="{9D8B030D-6E8A-4147-A177-3AD203B41FA5}">
                      <a16:colId xmlns:a16="http://schemas.microsoft.com/office/drawing/2014/main" val="3489683951"/>
                    </a:ext>
                  </a:extLst>
                </a:gridCol>
                <a:gridCol w="1834944">
                  <a:extLst>
                    <a:ext uri="{9D8B030D-6E8A-4147-A177-3AD203B41FA5}">
                      <a16:colId xmlns:a16="http://schemas.microsoft.com/office/drawing/2014/main" val="3197711254"/>
                    </a:ext>
                  </a:extLst>
                </a:gridCol>
              </a:tblGrid>
              <a:tr h="230262">
                <a:tc>
                  <a:txBody>
                    <a:bodyPr/>
                    <a:lstStyle/>
                    <a:p>
                      <a:pPr algn="r"/>
                      <a:r>
                        <a:rPr lang="en-GB" sz="2400" b="1" dirty="0">
                          <a:latin typeface="Century Gothic" panose="020B0502020202020204" pitchFamily="34" charset="0"/>
                        </a:rPr>
                        <a:t>For every  </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3</a:t>
                      </a:r>
                    </a:p>
                  </a:txBody>
                  <a:tcPr marL="45720" marR="4572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latin typeface="Century Gothic" panose="020B0502020202020204" pitchFamily="34" charset="0"/>
                        </a:rPr>
                        <a:t>sprouts there are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4</a:t>
                      </a:r>
                    </a:p>
                  </a:txBody>
                  <a:tcPr marL="45720" marR="4572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400" b="1" dirty="0">
                          <a:latin typeface="Century Gothic" panose="020B0502020202020204" pitchFamily="34" charset="0"/>
                        </a:rPr>
                        <a:t>carrots.</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321230"/>
                  </a:ext>
                </a:extLst>
              </a:tr>
            </a:tbl>
          </a:graphicData>
        </a:graphic>
      </p:graphicFrame>
    </p:spTree>
    <p:extLst>
      <p:ext uri="{BB962C8B-B14F-4D97-AF65-F5344CB8AC3E}">
        <p14:creationId xmlns:p14="http://schemas.microsoft.com/office/powerpoint/2010/main" val="1439216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50" name="Picture 49">
            <a:extLst>
              <a:ext uri="{FF2B5EF4-FFF2-40B4-BE49-F238E27FC236}">
                <a16:creationId xmlns:a16="http://schemas.microsoft.com/office/drawing/2014/main" id="{3747D548-369D-4190-8533-5164AE89EBDC}"/>
              </a:ext>
            </a:extLst>
          </p:cNvPr>
          <p:cNvPicPr>
            <a:picLocks noChangeAspect="1"/>
          </p:cNvPicPr>
          <p:nvPr/>
        </p:nvPicPr>
        <p:blipFill>
          <a:blip r:embed="rId4"/>
          <a:stretch>
            <a:fillRect/>
          </a:stretch>
        </p:blipFill>
        <p:spPr>
          <a:xfrm>
            <a:off x="115438" y="135870"/>
            <a:ext cx="8913124" cy="6322100"/>
          </a:xfrm>
          <a:prstGeom prst="rect">
            <a:avLst/>
          </a:prstGeom>
        </p:spPr>
      </p:pic>
      <p:sp>
        <p:nvSpPr>
          <p:cNvPr id="51" name="Rectangle 50">
            <a:extLst>
              <a:ext uri="{FF2B5EF4-FFF2-40B4-BE49-F238E27FC236}">
                <a16:creationId xmlns:a16="http://schemas.microsoft.com/office/drawing/2014/main" id="{1717E433-2A28-4FF5-B39D-8D6DB80AE8E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Use the image below to complete the ratio statements.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800" b="1" dirty="0">
                <a:solidFill>
                  <a:schemeClr val="tx1"/>
                </a:solidFill>
                <a:latin typeface="Century Gothic" panose="020B0502020202020204" pitchFamily="34" charset="0"/>
              </a:rPr>
              <a:t>For every </a:t>
            </a:r>
            <a:r>
              <a:rPr lang="en-GB" sz="2800" b="1" spc="-300" dirty="0">
                <a:solidFill>
                  <a:schemeClr val="tx1"/>
                </a:solidFill>
                <a:latin typeface="Century Gothic" panose="020B0502020202020204" pitchFamily="34" charset="0"/>
              </a:rPr>
              <a:t>_____ </a:t>
            </a:r>
            <a:r>
              <a:rPr lang="en-GB" sz="2800" b="1" dirty="0">
                <a:solidFill>
                  <a:schemeClr val="tx1"/>
                </a:solidFill>
                <a:latin typeface="Century Gothic" panose="020B0502020202020204" pitchFamily="34" charset="0"/>
              </a:rPr>
              <a:t> teacher, there are </a:t>
            </a:r>
            <a:r>
              <a:rPr lang="en-GB" sz="2800" b="1" spc="-300" dirty="0">
                <a:solidFill>
                  <a:schemeClr val="tx1"/>
                </a:solidFill>
                <a:latin typeface="Century Gothic" panose="020B0502020202020204" pitchFamily="34" charset="0"/>
              </a:rPr>
              <a:t>_____</a:t>
            </a:r>
            <a:r>
              <a:rPr lang="en-GB" sz="2800" b="1" dirty="0">
                <a:solidFill>
                  <a:schemeClr val="tx1"/>
                </a:solidFill>
                <a:latin typeface="Century Gothic" panose="020B0502020202020204" pitchFamily="34" charset="0"/>
              </a:rPr>
              <a:t>  pupils.</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If there are 12 teachers, how many pupils will there be?</a:t>
            </a:r>
          </a:p>
        </p:txBody>
      </p:sp>
    </p:spTree>
    <p:extLst>
      <p:ext uri="{BB962C8B-B14F-4D97-AF65-F5344CB8AC3E}">
        <p14:creationId xmlns:p14="http://schemas.microsoft.com/office/powerpoint/2010/main" val="2831689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50" name="Picture 49">
            <a:extLst>
              <a:ext uri="{FF2B5EF4-FFF2-40B4-BE49-F238E27FC236}">
                <a16:creationId xmlns:a16="http://schemas.microsoft.com/office/drawing/2014/main" id="{3747D548-369D-4190-8533-5164AE89EBDC}"/>
              </a:ext>
            </a:extLst>
          </p:cNvPr>
          <p:cNvPicPr>
            <a:picLocks noChangeAspect="1"/>
          </p:cNvPicPr>
          <p:nvPr/>
        </p:nvPicPr>
        <p:blipFill>
          <a:blip r:embed="rId4"/>
          <a:stretch>
            <a:fillRect/>
          </a:stretch>
        </p:blipFill>
        <p:spPr>
          <a:xfrm>
            <a:off x="115438" y="135870"/>
            <a:ext cx="8913124" cy="6322100"/>
          </a:xfrm>
          <a:prstGeom prst="rect">
            <a:avLst/>
          </a:prstGeom>
        </p:spPr>
      </p:pic>
      <p:sp>
        <p:nvSpPr>
          <p:cNvPr id="51" name="Rectangle 50">
            <a:extLst>
              <a:ext uri="{FF2B5EF4-FFF2-40B4-BE49-F238E27FC236}">
                <a16:creationId xmlns:a16="http://schemas.microsoft.com/office/drawing/2014/main" id="{1717E433-2A28-4FF5-B39D-8D6DB80AE8E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Use the image below to complete the ratio statements.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800" b="1" dirty="0">
                <a:solidFill>
                  <a:schemeClr val="tx1"/>
                </a:solidFill>
                <a:latin typeface="Century Gothic" panose="020B0502020202020204" pitchFamily="34" charset="0"/>
              </a:rPr>
              <a:t>For every </a:t>
            </a:r>
            <a:r>
              <a:rPr lang="en-GB" sz="2800" b="1" spc="-300" dirty="0">
                <a:solidFill>
                  <a:schemeClr val="tx1"/>
                </a:solidFill>
                <a:latin typeface="Century Gothic" panose="020B0502020202020204" pitchFamily="34" charset="0"/>
              </a:rPr>
              <a:t>_____ </a:t>
            </a:r>
            <a:r>
              <a:rPr lang="en-GB" sz="2800" b="1" dirty="0">
                <a:solidFill>
                  <a:schemeClr val="tx1"/>
                </a:solidFill>
                <a:latin typeface="Century Gothic" panose="020B0502020202020204" pitchFamily="34" charset="0"/>
              </a:rPr>
              <a:t> teacher, there are </a:t>
            </a:r>
            <a:r>
              <a:rPr lang="en-GB" sz="2800" b="1" spc="-300" dirty="0">
                <a:solidFill>
                  <a:schemeClr val="tx1"/>
                </a:solidFill>
                <a:latin typeface="Century Gothic" panose="020B0502020202020204" pitchFamily="34" charset="0"/>
              </a:rPr>
              <a:t>_____</a:t>
            </a:r>
            <a:r>
              <a:rPr lang="en-GB" sz="2800" b="1" dirty="0">
                <a:solidFill>
                  <a:schemeClr val="tx1"/>
                </a:solidFill>
                <a:latin typeface="Century Gothic" panose="020B0502020202020204" pitchFamily="34" charset="0"/>
              </a:rPr>
              <a:t>  pupils.</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If there are 12 teachers, how many pupils will there be?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rgbClr val="FF0000"/>
                </a:solidFill>
                <a:latin typeface="Century Gothic" panose="020B0502020202020204" pitchFamily="34" charset="0"/>
              </a:rPr>
              <a:t>120</a:t>
            </a:r>
          </a:p>
          <a:p>
            <a:pPr lvl="0" algn="ctr" defTabSz="685800">
              <a:defRPr/>
            </a:pP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45ED5153-0968-4429-9A2D-AF24CDDE1581}"/>
              </a:ext>
            </a:extLst>
          </p:cNvPr>
          <p:cNvSpPr txBox="1"/>
          <p:nvPr/>
        </p:nvSpPr>
        <p:spPr>
          <a:xfrm>
            <a:off x="2448560" y="3865136"/>
            <a:ext cx="568960" cy="523220"/>
          </a:xfrm>
          <a:prstGeom prst="rect">
            <a:avLst/>
          </a:prstGeom>
          <a:noFill/>
        </p:spPr>
        <p:txBody>
          <a:bodyPr wrap="square" rtlCol="0" anchor="ctr">
            <a:spAutoFit/>
          </a:bodyPr>
          <a:lstStyle/>
          <a:p>
            <a:pPr algn="ctr"/>
            <a:r>
              <a:rPr lang="en-GB" sz="2800" b="1" dirty="0">
                <a:solidFill>
                  <a:srgbClr val="FF0000"/>
                </a:solidFill>
                <a:latin typeface="Century Gothic" panose="020B0502020202020204" pitchFamily="34" charset="0"/>
              </a:rPr>
              <a:t>1</a:t>
            </a:r>
          </a:p>
        </p:txBody>
      </p:sp>
      <p:sp>
        <p:nvSpPr>
          <p:cNvPr id="10" name="TextBox 9">
            <a:extLst>
              <a:ext uri="{FF2B5EF4-FFF2-40B4-BE49-F238E27FC236}">
                <a16:creationId xmlns:a16="http://schemas.microsoft.com/office/drawing/2014/main" id="{5F80330B-2531-430C-AF89-7E5EA39DFE4E}"/>
              </a:ext>
            </a:extLst>
          </p:cNvPr>
          <p:cNvSpPr txBox="1"/>
          <p:nvPr/>
        </p:nvSpPr>
        <p:spPr>
          <a:xfrm>
            <a:off x="6439524" y="3865136"/>
            <a:ext cx="757029" cy="523220"/>
          </a:xfrm>
          <a:prstGeom prst="rect">
            <a:avLst/>
          </a:prstGeom>
          <a:noFill/>
        </p:spPr>
        <p:txBody>
          <a:bodyPr wrap="square" rtlCol="0" anchor="ctr">
            <a:spAutoFit/>
          </a:bodyPr>
          <a:lstStyle/>
          <a:p>
            <a:pPr algn="ctr"/>
            <a:r>
              <a:rPr lang="en-GB" sz="2800" b="1" dirty="0">
                <a:solidFill>
                  <a:srgbClr val="FF0000"/>
                </a:solidFill>
                <a:latin typeface="Century Gothic" panose="020B0502020202020204" pitchFamily="34" charset="0"/>
              </a:rPr>
              <a:t>10</a:t>
            </a:r>
          </a:p>
        </p:txBody>
      </p:sp>
    </p:spTree>
    <p:extLst>
      <p:ext uri="{BB962C8B-B14F-4D97-AF65-F5344CB8AC3E}">
        <p14:creationId xmlns:p14="http://schemas.microsoft.com/office/powerpoint/2010/main" val="952483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There are 35 animals on a farm. For every 5 cows there are 2 pigs. Use the bar model to help you calculate:</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		      How many cows altogether?</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		      How many pigs altogether?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9" name="Rounded Rectangle 9">
            <a:extLst>
              <a:ext uri="{FF2B5EF4-FFF2-40B4-BE49-F238E27FC236}">
                <a16:creationId xmlns:a16="http://schemas.microsoft.com/office/drawing/2014/main" id="{6FE88D05-F007-4970-BB4B-C477974B07BC}"/>
              </a:ext>
            </a:extLst>
          </p:cNvPr>
          <p:cNvSpPr/>
          <p:nvPr/>
        </p:nvSpPr>
        <p:spPr>
          <a:xfrm>
            <a:off x="5908608" y="2282651"/>
            <a:ext cx="946506" cy="50143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Century Gothic" panose="020B0502020202020204" pitchFamily="34" charset="0"/>
            </a:endParaRPr>
          </a:p>
        </p:txBody>
      </p:sp>
      <p:sp>
        <p:nvSpPr>
          <p:cNvPr id="10" name="Rounded Rectangle 94">
            <a:extLst>
              <a:ext uri="{FF2B5EF4-FFF2-40B4-BE49-F238E27FC236}">
                <a16:creationId xmlns:a16="http://schemas.microsoft.com/office/drawing/2014/main" id="{52CF5BD7-E884-45BB-9F25-C955D693201B}"/>
              </a:ext>
            </a:extLst>
          </p:cNvPr>
          <p:cNvSpPr/>
          <p:nvPr/>
        </p:nvSpPr>
        <p:spPr>
          <a:xfrm>
            <a:off x="5908608" y="3541998"/>
            <a:ext cx="946506" cy="50143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aphicFrame>
        <p:nvGraphicFramePr>
          <p:cNvPr id="14" name="Table 13">
            <a:extLst>
              <a:ext uri="{FF2B5EF4-FFF2-40B4-BE49-F238E27FC236}">
                <a16:creationId xmlns:a16="http://schemas.microsoft.com/office/drawing/2014/main" id="{EFE5FF9E-DA6E-4E4F-B7F4-C1C7934A69F9}"/>
              </a:ext>
            </a:extLst>
          </p:cNvPr>
          <p:cNvGraphicFramePr>
            <a:graphicFrameLocks noGrp="1"/>
          </p:cNvGraphicFramePr>
          <p:nvPr>
            <p:extLst>
              <p:ext uri="{D42A27DB-BD31-4B8C-83A1-F6EECF244321}">
                <p14:modId xmlns:p14="http://schemas.microsoft.com/office/powerpoint/2010/main" val="3199975995"/>
              </p:ext>
            </p:extLst>
          </p:nvPr>
        </p:nvGraphicFramePr>
        <p:xfrm>
          <a:off x="2731180" y="4424450"/>
          <a:ext cx="3681640" cy="1194484"/>
        </p:xfrm>
        <a:graphic>
          <a:graphicData uri="http://schemas.openxmlformats.org/drawingml/2006/table">
            <a:tbl>
              <a:tblPr firstRow="1" bandRow="1">
                <a:tableStyleId>{5940675A-B579-460E-94D1-54222C63F5DA}</a:tableStyleId>
              </a:tblPr>
              <a:tblGrid>
                <a:gridCol w="736328">
                  <a:extLst>
                    <a:ext uri="{9D8B030D-6E8A-4147-A177-3AD203B41FA5}">
                      <a16:colId xmlns:a16="http://schemas.microsoft.com/office/drawing/2014/main" val="2690857838"/>
                    </a:ext>
                  </a:extLst>
                </a:gridCol>
                <a:gridCol w="736328">
                  <a:extLst>
                    <a:ext uri="{9D8B030D-6E8A-4147-A177-3AD203B41FA5}">
                      <a16:colId xmlns:a16="http://schemas.microsoft.com/office/drawing/2014/main" val="2650757975"/>
                    </a:ext>
                  </a:extLst>
                </a:gridCol>
                <a:gridCol w="736328">
                  <a:extLst>
                    <a:ext uri="{9D8B030D-6E8A-4147-A177-3AD203B41FA5}">
                      <a16:colId xmlns:a16="http://schemas.microsoft.com/office/drawing/2014/main" val="222469007"/>
                    </a:ext>
                  </a:extLst>
                </a:gridCol>
                <a:gridCol w="736328">
                  <a:extLst>
                    <a:ext uri="{9D8B030D-6E8A-4147-A177-3AD203B41FA5}">
                      <a16:colId xmlns:a16="http://schemas.microsoft.com/office/drawing/2014/main" val="2696606759"/>
                    </a:ext>
                  </a:extLst>
                </a:gridCol>
                <a:gridCol w="736328">
                  <a:extLst>
                    <a:ext uri="{9D8B030D-6E8A-4147-A177-3AD203B41FA5}">
                      <a16:colId xmlns:a16="http://schemas.microsoft.com/office/drawing/2014/main" val="3489683951"/>
                    </a:ext>
                  </a:extLst>
                </a:gridCol>
              </a:tblGrid>
              <a:tr h="597242">
                <a:tc>
                  <a:txBody>
                    <a:bodyPr/>
                    <a:lstStyle/>
                    <a:p>
                      <a:pPr algn="ctr"/>
                      <a:endParaRPr lang="en-GB" sz="1900" b="1" dirty="0">
                        <a:latin typeface="Century Gothic" panose="020B0502020202020204" pitchFamily="34" charset="0"/>
                      </a:endParaRPr>
                    </a:p>
                  </a:txBody>
                  <a:tcPr marL="147267" marR="147267" marT="73632" marB="73632"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1900" b="1" dirty="0">
                        <a:latin typeface="Century Gothic" panose="020B0502020202020204" pitchFamily="34" charset="0"/>
                      </a:endParaRPr>
                    </a:p>
                  </a:txBody>
                  <a:tcPr marL="147267" marR="147267" marT="73632" marB="73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1900" b="1" dirty="0">
                        <a:latin typeface="Century Gothic" panose="020B0502020202020204" pitchFamily="34" charset="0"/>
                      </a:endParaRPr>
                    </a:p>
                  </a:txBody>
                  <a:tcPr marL="147267" marR="147267" marT="73632" marB="73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1900" b="1" dirty="0">
                        <a:latin typeface="Century Gothic" panose="020B0502020202020204" pitchFamily="34" charset="0"/>
                      </a:endParaRPr>
                    </a:p>
                  </a:txBody>
                  <a:tcPr marL="147267" marR="147267" marT="73632" marB="73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1900" b="1" dirty="0">
                        <a:latin typeface="Century Gothic" panose="020B0502020202020204" pitchFamily="34" charset="0"/>
                      </a:endParaRPr>
                    </a:p>
                  </a:txBody>
                  <a:tcPr marL="147267" marR="147267" marT="73632" marB="73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val="364321230"/>
                  </a:ext>
                </a:extLst>
              </a:tr>
              <a:tr h="597242">
                <a:tc>
                  <a:txBody>
                    <a:bodyPr/>
                    <a:lstStyle/>
                    <a:p>
                      <a:pPr algn="ctr"/>
                      <a:endParaRPr lang="en-GB" sz="1900" b="1" dirty="0">
                        <a:latin typeface="Century Gothic" panose="020B0502020202020204" pitchFamily="34" charset="0"/>
                      </a:endParaRPr>
                    </a:p>
                  </a:txBody>
                  <a:tcPr marL="147267" marR="147267" marT="73632" marB="73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endParaRPr lang="en-GB" sz="1900" b="1" dirty="0">
                        <a:latin typeface="Century Gothic" panose="020B0502020202020204" pitchFamily="34" charset="0"/>
                      </a:endParaRPr>
                    </a:p>
                  </a:txBody>
                  <a:tcPr marL="147267" marR="147267" marT="73632" marB="73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endParaRPr lang="en-GB" sz="1900" b="1" dirty="0">
                        <a:latin typeface="Century Gothic" panose="020B0502020202020204" pitchFamily="34" charset="0"/>
                      </a:endParaRPr>
                    </a:p>
                  </a:txBody>
                  <a:tcPr marL="147267" marR="147267" marT="73632" marB="7363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latin typeface="Century Gothic" panose="020B0502020202020204" pitchFamily="34" charset="0"/>
                      </a:endParaRPr>
                    </a:p>
                  </a:txBody>
                  <a:tcPr marL="147267" marR="147267" marT="73632" marB="736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latin typeface="Century Gothic" panose="020B0502020202020204" pitchFamily="34" charset="0"/>
                      </a:endParaRPr>
                    </a:p>
                  </a:txBody>
                  <a:tcPr marL="147267" marR="147267" marT="73632" marB="73632"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6810913"/>
                  </a:ext>
                </a:extLst>
              </a:tr>
            </a:tbl>
          </a:graphicData>
        </a:graphic>
      </p:graphicFrame>
    </p:spTree>
    <p:extLst>
      <p:ext uri="{BB962C8B-B14F-4D97-AF65-F5344CB8AC3E}">
        <p14:creationId xmlns:p14="http://schemas.microsoft.com/office/powerpoint/2010/main" val="2139536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There are 35 animals on a farm. For every 5 cows there are 2 pigs. Use the bar model to help you calculate:</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		      How many cows altogether?</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		      How many pigs altogether?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9" name="Rounded Rectangle 9">
            <a:extLst>
              <a:ext uri="{FF2B5EF4-FFF2-40B4-BE49-F238E27FC236}">
                <a16:creationId xmlns:a16="http://schemas.microsoft.com/office/drawing/2014/main" id="{57CCF989-B55B-431C-8B87-C93A0DA94624}"/>
              </a:ext>
            </a:extLst>
          </p:cNvPr>
          <p:cNvSpPr/>
          <p:nvPr/>
        </p:nvSpPr>
        <p:spPr>
          <a:xfrm>
            <a:off x="5908608" y="2282651"/>
            <a:ext cx="946506" cy="50143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25</a:t>
            </a:r>
            <a:endParaRPr lang="en-GB" b="1" dirty="0">
              <a:solidFill>
                <a:srgbClr val="FF0000"/>
              </a:solidFill>
              <a:latin typeface="Century Gothic" panose="020B0502020202020204" pitchFamily="34" charset="0"/>
            </a:endParaRPr>
          </a:p>
        </p:txBody>
      </p:sp>
      <p:sp>
        <p:nvSpPr>
          <p:cNvPr id="10" name="Rounded Rectangle 94">
            <a:extLst>
              <a:ext uri="{FF2B5EF4-FFF2-40B4-BE49-F238E27FC236}">
                <a16:creationId xmlns:a16="http://schemas.microsoft.com/office/drawing/2014/main" id="{09856DF4-44B2-41BC-87C3-E05558965453}"/>
              </a:ext>
            </a:extLst>
          </p:cNvPr>
          <p:cNvSpPr/>
          <p:nvPr/>
        </p:nvSpPr>
        <p:spPr>
          <a:xfrm>
            <a:off x="5908608" y="3541998"/>
            <a:ext cx="946506" cy="50143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10</a:t>
            </a:r>
            <a:endParaRPr lang="en-GB" dirty="0"/>
          </a:p>
        </p:txBody>
      </p:sp>
      <p:graphicFrame>
        <p:nvGraphicFramePr>
          <p:cNvPr id="11" name="Table 10">
            <a:extLst>
              <a:ext uri="{FF2B5EF4-FFF2-40B4-BE49-F238E27FC236}">
                <a16:creationId xmlns:a16="http://schemas.microsoft.com/office/drawing/2014/main" id="{E27E2BE5-60DF-4370-8993-8A6D3E7E12B2}"/>
              </a:ext>
            </a:extLst>
          </p:cNvPr>
          <p:cNvGraphicFramePr>
            <a:graphicFrameLocks noGrp="1"/>
          </p:cNvGraphicFramePr>
          <p:nvPr>
            <p:extLst>
              <p:ext uri="{D42A27DB-BD31-4B8C-83A1-F6EECF244321}">
                <p14:modId xmlns:p14="http://schemas.microsoft.com/office/powerpoint/2010/main" val="3333924979"/>
              </p:ext>
            </p:extLst>
          </p:nvPr>
        </p:nvGraphicFramePr>
        <p:xfrm>
          <a:off x="2731180" y="4424450"/>
          <a:ext cx="3681640" cy="1194484"/>
        </p:xfrm>
        <a:graphic>
          <a:graphicData uri="http://schemas.openxmlformats.org/drawingml/2006/table">
            <a:tbl>
              <a:tblPr firstRow="1" bandRow="1">
                <a:tableStyleId>{5940675A-B579-460E-94D1-54222C63F5DA}</a:tableStyleId>
              </a:tblPr>
              <a:tblGrid>
                <a:gridCol w="736328">
                  <a:extLst>
                    <a:ext uri="{9D8B030D-6E8A-4147-A177-3AD203B41FA5}">
                      <a16:colId xmlns:a16="http://schemas.microsoft.com/office/drawing/2014/main" val="2690857838"/>
                    </a:ext>
                  </a:extLst>
                </a:gridCol>
                <a:gridCol w="736328">
                  <a:extLst>
                    <a:ext uri="{9D8B030D-6E8A-4147-A177-3AD203B41FA5}">
                      <a16:colId xmlns:a16="http://schemas.microsoft.com/office/drawing/2014/main" val="2650757975"/>
                    </a:ext>
                  </a:extLst>
                </a:gridCol>
                <a:gridCol w="736328">
                  <a:extLst>
                    <a:ext uri="{9D8B030D-6E8A-4147-A177-3AD203B41FA5}">
                      <a16:colId xmlns:a16="http://schemas.microsoft.com/office/drawing/2014/main" val="222469007"/>
                    </a:ext>
                  </a:extLst>
                </a:gridCol>
                <a:gridCol w="736328">
                  <a:extLst>
                    <a:ext uri="{9D8B030D-6E8A-4147-A177-3AD203B41FA5}">
                      <a16:colId xmlns:a16="http://schemas.microsoft.com/office/drawing/2014/main" val="2696606759"/>
                    </a:ext>
                  </a:extLst>
                </a:gridCol>
                <a:gridCol w="736328">
                  <a:extLst>
                    <a:ext uri="{9D8B030D-6E8A-4147-A177-3AD203B41FA5}">
                      <a16:colId xmlns:a16="http://schemas.microsoft.com/office/drawing/2014/main" val="3489683951"/>
                    </a:ext>
                  </a:extLst>
                </a:gridCol>
              </a:tblGrid>
              <a:tr h="597242">
                <a:tc>
                  <a:txBody>
                    <a:bodyPr/>
                    <a:lstStyle/>
                    <a:p>
                      <a:pPr algn="ctr"/>
                      <a:endParaRPr lang="en-GB" sz="1900" b="1" dirty="0">
                        <a:latin typeface="Century Gothic" panose="020B0502020202020204" pitchFamily="34" charset="0"/>
                      </a:endParaRPr>
                    </a:p>
                  </a:txBody>
                  <a:tcPr marL="147267" marR="147267" marT="73632" marB="73632"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1900" b="1" dirty="0">
                        <a:latin typeface="Century Gothic" panose="020B0502020202020204" pitchFamily="34" charset="0"/>
                      </a:endParaRPr>
                    </a:p>
                  </a:txBody>
                  <a:tcPr marL="147267" marR="147267" marT="73632" marB="73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1900" b="1" dirty="0">
                        <a:latin typeface="Century Gothic" panose="020B0502020202020204" pitchFamily="34" charset="0"/>
                      </a:endParaRPr>
                    </a:p>
                  </a:txBody>
                  <a:tcPr marL="147267" marR="147267" marT="73632" marB="73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1900" b="1" dirty="0">
                        <a:latin typeface="Century Gothic" panose="020B0502020202020204" pitchFamily="34" charset="0"/>
                      </a:endParaRPr>
                    </a:p>
                  </a:txBody>
                  <a:tcPr marL="147267" marR="147267" marT="73632" marB="73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endParaRPr lang="en-GB" sz="1900" b="1" dirty="0">
                        <a:latin typeface="Century Gothic" panose="020B0502020202020204" pitchFamily="34" charset="0"/>
                      </a:endParaRPr>
                    </a:p>
                  </a:txBody>
                  <a:tcPr marL="147267" marR="147267" marT="73632" marB="73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val="364321230"/>
                  </a:ext>
                </a:extLst>
              </a:tr>
              <a:tr h="597242">
                <a:tc>
                  <a:txBody>
                    <a:bodyPr/>
                    <a:lstStyle/>
                    <a:p>
                      <a:pPr algn="ctr"/>
                      <a:endParaRPr lang="en-GB" sz="1900" b="1" dirty="0">
                        <a:latin typeface="Century Gothic" panose="020B0502020202020204" pitchFamily="34" charset="0"/>
                      </a:endParaRPr>
                    </a:p>
                  </a:txBody>
                  <a:tcPr marL="147267" marR="147267" marT="73632" marB="73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endParaRPr lang="en-GB" sz="1900" b="1" dirty="0">
                        <a:latin typeface="Century Gothic" panose="020B0502020202020204" pitchFamily="34" charset="0"/>
                      </a:endParaRPr>
                    </a:p>
                  </a:txBody>
                  <a:tcPr marL="147267" marR="147267" marT="73632" marB="73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endParaRPr lang="en-GB" sz="1900" b="1" dirty="0">
                        <a:latin typeface="Century Gothic" panose="020B0502020202020204" pitchFamily="34" charset="0"/>
                      </a:endParaRPr>
                    </a:p>
                  </a:txBody>
                  <a:tcPr marL="147267" marR="147267" marT="73632" marB="7363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latin typeface="Century Gothic" panose="020B0502020202020204" pitchFamily="34" charset="0"/>
                      </a:endParaRPr>
                    </a:p>
                  </a:txBody>
                  <a:tcPr marL="147267" marR="147267" marT="73632" marB="736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latin typeface="Century Gothic" panose="020B0502020202020204" pitchFamily="34" charset="0"/>
                      </a:endParaRPr>
                    </a:p>
                  </a:txBody>
                  <a:tcPr marL="147267" marR="147267" marT="73632" marB="73632"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6810913"/>
                  </a:ext>
                </a:extLst>
              </a:tr>
            </a:tbl>
          </a:graphicData>
        </a:graphic>
      </p:graphicFrame>
    </p:spTree>
    <p:extLst>
      <p:ext uri="{BB962C8B-B14F-4D97-AF65-F5344CB8AC3E}">
        <p14:creationId xmlns:p14="http://schemas.microsoft.com/office/powerpoint/2010/main" val="1129773877"/>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1fb1ef0d-72f6-43a9-ba61-439fd53a68b5"/>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metadata/properties"/>
    <ds:schemaRef ds:uri="48eba926-216e-4887-8496-be2ddbd75604"/>
    <ds:schemaRef ds:uri="http://purl.org/dc/dcmitype/"/>
    <ds:schemaRef ds:uri="http://purl.org/dc/elements/1.1/"/>
  </ds:schemaRefs>
</ds:datastoreItem>
</file>

<file path=customXml/itemProps3.xml><?xml version="1.0" encoding="utf-8"?>
<ds:datastoreItem xmlns:ds="http://schemas.openxmlformats.org/officeDocument/2006/customXml" ds:itemID="{F300916A-6E53-4F30-8E9D-E2FA3A697045}"/>
</file>

<file path=docProps/app.xml><?xml version="1.0" encoding="utf-8"?>
<Properties xmlns="http://schemas.openxmlformats.org/officeDocument/2006/extended-properties" xmlns:vt="http://schemas.openxmlformats.org/officeDocument/2006/docPropsVTypes">
  <Template>Office Theme</Template>
  <TotalTime>2221</TotalTime>
  <Words>1083</Words>
  <Application>Microsoft Office PowerPoint</Application>
  <PresentationFormat>On-screen Show (4:3)</PresentationFormat>
  <Paragraphs>313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Josh Cooper</cp:lastModifiedBy>
  <cp:revision>50</cp:revision>
  <dcterms:created xsi:type="dcterms:W3CDTF">2018-03-17T10:08:43Z</dcterms:created>
  <dcterms:modified xsi:type="dcterms:W3CDTF">2019-12-16T15:10:35Z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