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32" r:id="rId2"/>
  </p:sldMasterIdLst>
  <p:sldIdLst>
    <p:sldId id="256" r:id="rId3"/>
    <p:sldId id="259" r:id="rId4"/>
    <p:sldId id="257" r:id="rId5"/>
    <p:sldId id="258" r:id="rId6"/>
    <p:sldId id="260" r:id="rId7"/>
    <p:sldId id="264" r:id="rId8"/>
    <p:sldId id="263" r:id="rId9"/>
    <p:sldId id="261" r:id="rId10"/>
    <p:sldId id="262" r:id="rId11"/>
    <p:sldId id="265" r:id="rId12"/>
    <p:sldId id="266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3489B6-81FB-4CD8-887A-B2636CFB7987}" v="2393" dt="2020-05-11T16:15:46.859"/>
    <p1510:client id="{D65D73AF-DDA5-4336-9675-79159548D6F8}" v="84" dt="2020-05-11T00:22:42.7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709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001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0626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06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56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71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17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22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47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39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4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6084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20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466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082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8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295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95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3709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023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827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350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009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698" r:id="rId6"/>
    <p:sldLayoutId id="2147483694" r:id="rId7"/>
    <p:sldLayoutId id="2147483695" r:id="rId8"/>
    <p:sldLayoutId id="2147483696" r:id="rId9"/>
    <p:sldLayoutId id="2147483697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3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25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9EF30C2-29AC-4A0D-BC0A-A679CF113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48239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9910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D3811F5-514E-49A4-B382-673ED228A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229605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785759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6568884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4561" y="2744662"/>
            <a:ext cx="6589707" cy="2387600"/>
          </a:xfrm>
        </p:spPr>
        <p:txBody>
          <a:bodyPr>
            <a:normAutofit/>
          </a:bodyPr>
          <a:lstStyle/>
          <a:p>
            <a:pPr algn="l"/>
            <a:r>
              <a:rPr lang="es-ES" dirty="0">
                <a:solidFill>
                  <a:srgbClr val="FFFFFF"/>
                </a:solidFill>
              </a:rPr>
              <a:t>Verbo estar.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4561" y="5224337"/>
            <a:ext cx="6589707" cy="9953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s-ES" dirty="0">
                <a:solidFill>
                  <a:srgbClr val="FFFFFF"/>
                </a:solidFill>
              </a:rPr>
              <a:t>¡Hola </a:t>
            </a:r>
            <a:r>
              <a:rPr lang="es-ES" dirty="0" err="1">
                <a:solidFill>
                  <a:srgbClr val="FFFFFF"/>
                </a:solidFill>
              </a:rPr>
              <a:t>year</a:t>
            </a:r>
            <a:r>
              <a:rPr lang="es-ES" dirty="0">
                <a:solidFill>
                  <a:srgbClr val="FFFFFF"/>
                </a:solidFill>
              </a:rPr>
              <a:t> 6!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67AD921-1CEE-4C1B-9AA3-C66D908DD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49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1421111-9BB7-4B14-BED7-4503702A0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FFFFFF"/>
                </a:solidFill>
                <a:ea typeface="+mj-lt"/>
                <a:cs typeface="+mj-lt"/>
              </a:rPr>
              <a:t>Choose which is the correct verb form. Pay close attention to the pronoun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82FC74-8CC5-463D-B639-7D1F975B3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286" y="730165"/>
            <a:ext cx="6691083" cy="5397349"/>
          </a:xfrm>
        </p:spPr>
        <p:txBody>
          <a:bodyPr anchor="t">
            <a:normAutofit/>
          </a:bodyPr>
          <a:lstStyle/>
          <a:p>
            <a:r>
              <a:rPr lang="es-ES" sz="3200" b="1">
                <a:latin typeface="Candara"/>
              </a:rPr>
              <a:t>Vosotros (estoy/ </a:t>
            </a:r>
            <a:r>
              <a:rPr lang="es-ES" sz="3200" b="1" u="sng">
                <a:solidFill>
                  <a:schemeClr val="accent1"/>
                </a:solidFill>
                <a:latin typeface="Candara"/>
              </a:rPr>
              <a:t>estáis</a:t>
            </a:r>
            <a:r>
              <a:rPr lang="es-ES" sz="3200" b="1">
                <a:latin typeface="Candara"/>
              </a:rPr>
              <a:t>) sentados.</a:t>
            </a:r>
          </a:p>
          <a:p>
            <a:r>
              <a:rPr lang="es-ES" sz="3200" b="1">
                <a:latin typeface="Candara"/>
              </a:rPr>
              <a:t>Ella (</a:t>
            </a:r>
            <a:r>
              <a:rPr lang="es-ES" sz="3200" b="1" u="sng">
                <a:solidFill>
                  <a:schemeClr val="accent1"/>
                </a:solidFill>
                <a:latin typeface="Candara"/>
              </a:rPr>
              <a:t>está</a:t>
            </a:r>
            <a:r>
              <a:rPr lang="es-ES" sz="3200" b="1">
                <a:latin typeface="Candara"/>
              </a:rPr>
              <a:t>/estamos) enferma.</a:t>
            </a:r>
          </a:p>
          <a:p>
            <a:r>
              <a:rPr lang="es-ES" sz="3200" b="1">
                <a:latin typeface="Candara"/>
              </a:rPr>
              <a:t>Nosotros (está/ </a:t>
            </a:r>
            <a:r>
              <a:rPr lang="es-ES" sz="3200" b="1" u="sng">
                <a:solidFill>
                  <a:schemeClr val="accent1"/>
                </a:solidFill>
                <a:latin typeface="Candara"/>
              </a:rPr>
              <a:t>estamos</a:t>
            </a:r>
            <a:r>
              <a:rPr lang="es-ES" sz="3200" b="1">
                <a:latin typeface="Candara"/>
              </a:rPr>
              <a:t>) en Londres.</a:t>
            </a:r>
          </a:p>
          <a:p>
            <a:r>
              <a:rPr lang="es-ES" sz="3200" b="1">
                <a:latin typeface="Candara"/>
              </a:rPr>
              <a:t>Ellos (Estáis/ </a:t>
            </a:r>
            <a:r>
              <a:rPr lang="es-ES" sz="3200" b="1" u="sng">
                <a:solidFill>
                  <a:schemeClr val="accent1"/>
                </a:solidFill>
                <a:latin typeface="Candara"/>
              </a:rPr>
              <a:t>están</a:t>
            </a:r>
            <a:r>
              <a:rPr lang="es-ES" sz="3200" b="1">
                <a:latin typeface="Candara"/>
              </a:rPr>
              <a:t>) de vacaciones.</a:t>
            </a:r>
          </a:p>
          <a:p>
            <a:r>
              <a:rPr lang="es-ES" sz="3200" b="1">
                <a:latin typeface="Candara"/>
              </a:rPr>
              <a:t>Tú (</a:t>
            </a:r>
            <a:r>
              <a:rPr lang="es-ES" sz="3200" b="1" u="sng">
                <a:solidFill>
                  <a:schemeClr val="accent1"/>
                </a:solidFill>
                <a:latin typeface="Candara"/>
              </a:rPr>
              <a:t>estás</a:t>
            </a:r>
            <a:r>
              <a:rPr lang="es-ES" sz="3200" b="1">
                <a:latin typeface="Candara"/>
              </a:rPr>
              <a:t>/ está) bebiendo agua.</a:t>
            </a:r>
          </a:p>
          <a:p>
            <a:r>
              <a:rPr lang="es-ES" sz="3200" b="1">
                <a:latin typeface="Candara"/>
              </a:rPr>
              <a:t>Vosotros (</a:t>
            </a:r>
            <a:r>
              <a:rPr lang="es-ES" sz="3200" b="1" u="sng">
                <a:solidFill>
                  <a:schemeClr val="accent1"/>
                </a:solidFill>
                <a:latin typeface="Candara"/>
              </a:rPr>
              <a:t>estáis</a:t>
            </a:r>
            <a:r>
              <a:rPr lang="es-ES" sz="3200" b="1">
                <a:latin typeface="Candara"/>
              </a:rPr>
              <a:t>/ estamos) muy bien.</a:t>
            </a:r>
          </a:p>
          <a:p>
            <a:r>
              <a:rPr lang="es-ES" sz="3200" b="1">
                <a:latin typeface="Candara"/>
              </a:rPr>
              <a:t>Yo (está/ </a:t>
            </a:r>
            <a:r>
              <a:rPr lang="es-ES" sz="3200" b="1" u="sng">
                <a:solidFill>
                  <a:schemeClr val="accent1"/>
                </a:solidFill>
                <a:latin typeface="Candara"/>
              </a:rPr>
              <a:t>estoy</a:t>
            </a:r>
            <a:r>
              <a:rPr lang="es-ES" sz="3200" b="1">
                <a:latin typeface="Candara"/>
              </a:rPr>
              <a:t>) tomando el sol.</a:t>
            </a:r>
          </a:p>
          <a:p>
            <a:r>
              <a:rPr lang="es-ES" sz="3200" b="1">
                <a:latin typeface="Candara"/>
              </a:rPr>
              <a:t>Él (estás/</a:t>
            </a:r>
            <a:r>
              <a:rPr lang="es-ES" sz="3200" b="1" u="sng">
                <a:solidFill>
                  <a:schemeClr val="accent1"/>
                </a:solidFill>
                <a:latin typeface="Candara"/>
              </a:rPr>
              <a:t> está</a:t>
            </a:r>
            <a:r>
              <a:rPr lang="es-ES" sz="3200" b="1">
                <a:latin typeface="Candara"/>
              </a:rPr>
              <a:t>) en el metro.</a:t>
            </a:r>
            <a:endParaRPr lang="es-ES" sz="3200" b="1" dirty="0">
              <a:latin typeface="Candara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7580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5CE7AA-A215-40AA-8EF3-483BB1D4E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914" y="102054"/>
            <a:ext cx="11586028" cy="944564"/>
          </a:xfrm>
        </p:spPr>
        <p:txBody>
          <a:bodyPr/>
          <a:lstStyle/>
          <a:p>
            <a:r>
              <a:rPr lang="es-ES" sz="3200" b="1">
                <a:solidFill>
                  <a:schemeClr val="accent5">
                    <a:lumMod val="50000"/>
                  </a:schemeClr>
                </a:solidFill>
                <a:latin typeface="Candara"/>
                <a:ea typeface="+mj-lt"/>
                <a:cs typeface="+mj-lt"/>
              </a:rPr>
              <a:t>Complete the sentences using the correct verb 'ESTAR' </a:t>
            </a:r>
            <a:r>
              <a:rPr lang="es-ES" sz="3200" b="1" dirty="0">
                <a:solidFill>
                  <a:schemeClr val="accent5">
                    <a:lumMod val="50000"/>
                  </a:schemeClr>
                </a:solidFill>
                <a:latin typeface="Candara"/>
                <a:ea typeface="+mj-lt"/>
                <a:cs typeface="+mj-lt"/>
              </a:rPr>
              <a:t>form.</a:t>
            </a:r>
            <a:endParaRPr lang="es-ES" sz="3200" dirty="0">
              <a:solidFill>
                <a:schemeClr val="accent5">
                  <a:lumMod val="50000"/>
                </a:schemeClr>
              </a:solidFill>
              <a:latin typeface="Candara"/>
            </a:endParaRPr>
          </a:p>
        </p:txBody>
      </p:sp>
      <p:sp>
        <p:nvSpPr>
          <p:cNvPr id="4" name="Estrella: 5 puntas 3">
            <a:extLst>
              <a:ext uri="{FF2B5EF4-FFF2-40B4-BE49-F238E27FC236}">
                <a16:creationId xmlns:a16="http://schemas.microsoft.com/office/drawing/2014/main" id="{EE56425A-5304-4C2A-9165-A6F54EDBFA3A}"/>
              </a:ext>
            </a:extLst>
          </p:cNvPr>
          <p:cNvSpPr/>
          <p:nvPr/>
        </p:nvSpPr>
        <p:spPr>
          <a:xfrm>
            <a:off x="159657" y="377372"/>
            <a:ext cx="353786" cy="335642"/>
          </a:xfrm>
          <a:prstGeom prst="star5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395A797-2039-4D84-9692-C50AA853D336}"/>
              </a:ext>
            </a:extLst>
          </p:cNvPr>
          <p:cNvSpPr/>
          <p:nvPr/>
        </p:nvSpPr>
        <p:spPr>
          <a:xfrm>
            <a:off x="2434318" y="946604"/>
            <a:ext cx="7964713" cy="9162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USE: </a:t>
            </a:r>
            <a:r>
              <a:rPr lang="es-ES" b="1" strike="sngStrike" dirty="0">
                <a:solidFill>
                  <a:schemeClr val="tx1"/>
                </a:solidFill>
              </a:rPr>
              <a:t>estáis  </a:t>
            </a:r>
            <a:r>
              <a:rPr lang="es-ES" b="1" dirty="0">
                <a:solidFill>
                  <a:schemeClr val="tx1"/>
                </a:solidFill>
              </a:rPr>
              <a:t>      Está          Estoy            Estás                 Estamos       Están Estáis            </a:t>
            </a:r>
            <a:r>
              <a:rPr lang="es-ES" b="1">
                <a:solidFill>
                  <a:schemeClr val="tx1"/>
                </a:solidFill>
              </a:rPr>
              <a:t>   Estás            Estoy            Está  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EA78147B-A2A7-4184-ACCA-D2FC5E7A9E61}"/>
              </a:ext>
            </a:extLst>
          </p:cNvPr>
          <p:cNvSpPr/>
          <p:nvPr/>
        </p:nvSpPr>
        <p:spPr>
          <a:xfrm>
            <a:off x="1021444" y="2137228"/>
            <a:ext cx="10586355" cy="4581071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2800" b="1" dirty="0">
              <a:solidFill>
                <a:srgbClr val="FFFFFF"/>
              </a:solidFill>
              <a:latin typeface="Candara"/>
            </a:endParaRPr>
          </a:p>
          <a:p>
            <a:r>
              <a:rPr lang="es-ES" sz="2800" b="1" i="1">
                <a:solidFill>
                  <a:schemeClr val="tx1"/>
                </a:solidFill>
                <a:latin typeface="Candara"/>
              </a:rPr>
              <a:t>Vosotros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 __</a:t>
            </a:r>
            <a:r>
              <a:rPr lang="es-ES" sz="2800" b="1">
                <a:solidFill>
                  <a:schemeClr val="accent1"/>
                </a:solidFill>
                <a:latin typeface="Candara"/>
              </a:rPr>
              <a:t>estáis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__ muy contentos hoy.</a:t>
            </a:r>
          </a:p>
          <a:p>
            <a:r>
              <a:rPr lang="es-ES" sz="2800" b="1" i="1" dirty="0">
                <a:solidFill>
                  <a:schemeClr val="tx1"/>
                </a:solidFill>
                <a:latin typeface="Candara"/>
              </a:rPr>
              <a:t>Ella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 ___</a:t>
            </a:r>
            <a:r>
              <a:rPr lang="es-ES" sz="2800" b="1">
                <a:solidFill>
                  <a:schemeClr val="accent1"/>
                </a:solidFill>
                <a:latin typeface="Candara"/>
              </a:rPr>
              <a:t>está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___ muy cansada últimamente.</a:t>
            </a:r>
          </a:p>
          <a:p>
            <a:r>
              <a:rPr lang="es-ES" sz="2800" b="1" dirty="0">
                <a:solidFill>
                  <a:schemeClr val="tx1"/>
                </a:solidFill>
                <a:latin typeface="Candara"/>
              </a:rPr>
              <a:t>Lamentablemente </a:t>
            </a:r>
            <a:r>
              <a:rPr lang="es-ES" sz="2800" b="1" i="1" dirty="0">
                <a:solidFill>
                  <a:schemeClr val="tx1"/>
                </a:solidFill>
                <a:latin typeface="Candara"/>
              </a:rPr>
              <a:t>vosotros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 ___</a:t>
            </a:r>
            <a:r>
              <a:rPr lang="es-ES" sz="2800" b="1">
                <a:solidFill>
                  <a:schemeClr val="accent1"/>
                </a:solidFill>
                <a:latin typeface="Candara"/>
              </a:rPr>
              <a:t>estáis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___ despedidos.</a:t>
            </a:r>
          </a:p>
          <a:p>
            <a:r>
              <a:rPr lang="es-ES" sz="2800" b="1" i="1">
                <a:solidFill>
                  <a:schemeClr val="tx1"/>
                </a:solidFill>
                <a:latin typeface="Candara"/>
              </a:rPr>
              <a:t>Tú 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___</a:t>
            </a:r>
            <a:r>
              <a:rPr lang="es-ES" sz="2800" b="1">
                <a:solidFill>
                  <a:schemeClr val="accent1"/>
                </a:solidFill>
                <a:latin typeface="Candara"/>
              </a:rPr>
              <a:t>estás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___ de vacaciones en la playa.</a:t>
            </a:r>
          </a:p>
          <a:p>
            <a:r>
              <a:rPr lang="es-ES" sz="2800" b="1" i="1" dirty="0">
                <a:solidFill>
                  <a:schemeClr val="tx1"/>
                </a:solidFill>
                <a:latin typeface="Candara"/>
              </a:rPr>
              <a:t>Él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 __</a:t>
            </a:r>
            <a:r>
              <a:rPr lang="es-ES" sz="2800" b="1">
                <a:solidFill>
                  <a:schemeClr val="accent1"/>
                </a:solidFill>
                <a:latin typeface="Candara"/>
              </a:rPr>
              <a:t>está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__ más gordito que antaño.</a:t>
            </a:r>
          </a:p>
          <a:p>
            <a:r>
              <a:rPr lang="es-ES" sz="2800" b="1" i="1">
                <a:solidFill>
                  <a:schemeClr val="tx1"/>
                </a:solidFill>
                <a:latin typeface="Candara"/>
              </a:rPr>
              <a:t>Yo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 ___</a:t>
            </a:r>
            <a:r>
              <a:rPr lang="es-ES" sz="2800" b="1">
                <a:solidFill>
                  <a:schemeClr val="accent1"/>
                </a:solidFill>
                <a:latin typeface="Candara"/>
              </a:rPr>
              <a:t>estoy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___ muy orgulloso del resultado.</a:t>
            </a:r>
          </a:p>
          <a:p>
            <a:r>
              <a:rPr lang="es-ES" sz="2800" b="1" dirty="0">
                <a:solidFill>
                  <a:schemeClr val="tx1"/>
                </a:solidFill>
                <a:latin typeface="Candara"/>
              </a:rPr>
              <a:t>Parece ser que  </a:t>
            </a:r>
            <a:r>
              <a:rPr lang="es-ES" sz="2800" b="1" i="1" dirty="0">
                <a:solidFill>
                  <a:schemeClr val="tx1"/>
                </a:solidFill>
                <a:latin typeface="Candara"/>
              </a:rPr>
              <a:t>ellos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 ___</a:t>
            </a:r>
            <a:r>
              <a:rPr lang="es-ES" sz="2800" b="1">
                <a:solidFill>
                  <a:schemeClr val="accent1"/>
                </a:solidFill>
                <a:latin typeface="Candara"/>
              </a:rPr>
              <a:t>están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___  ausentes.</a:t>
            </a:r>
          </a:p>
          <a:p>
            <a:r>
              <a:rPr lang="es-ES" sz="2800" b="1" i="1" dirty="0">
                <a:solidFill>
                  <a:schemeClr val="tx1"/>
                </a:solidFill>
                <a:latin typeface="Candara"/>
              </a:rPr>
              <a:t>Nosotros 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___</a:t>
            </a:r>
            <a:r>
              <a:rPr lang="es-ES" sz="2800" b="1">
                <a:solidFill>
                  <a:schemeClr val="accent1"/>
                </a:solidFill>
                <a:latin typeface="Candara"/>
              </a:rPr>
              <a:t>estamos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___ todos juntos para celebrarlo.</a:t>
            </a:r>
          </a:p>
          <a:p>
            <a:r>
              <a:rPr lang="es-ES" sz="2800" b="1">
                <a:solidFill>
                  <a:schemeClr val="tx1"/>
                </a:solidFill>
                <a:latin typeface="Candara"/>
              </a:rPr>
              <a:t>¡</a:t>
            </a:r>
            <a:r>
              <a:rPr lang="es-ES" sz="2800" b="1" i="1">
                <a:solidFill>
                  <a:schemeClr val="tx1"/>
                </a:solidFill>
                <a:latin typeface="Candara"/>
              </a:rPr>
              <a:t>Tú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 jamás ___</a:t>
            </a:r>
            <a:r>
              <a:rPr lang="es-ES" sz="2800" b="1">
                <a:solidFill>
                  <a:schemeClr val="accent1"/>
                </a:solidFill>
                <a:latin typeface="Candara"/>
              </a:rPr>
              <a:t>estás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___ en casa!</a:t>
            </a:r>
          </a:p>
          <a:p>
            <a:r>
              <a:rPr lang="es-ES" sz="2800" b="1" i="1">
                <a:solidFill>
                  <a:schemeClr val="tx1"/>
                </a:solidFill>
                <a:latin typeface="Candara"/>
              </a:rPr>
              <a:t>Yo 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___</a:t>
            </a:r>
            <a:r>
              <a:rPr lang="es-ES" sz="2800" b="1">
                <a:solidFill>
                  <a:schemeClr val="accent1"/>
                </a:solidFill>
                <a:latin typeface="Candara"/>
              </a:rPr>
              <a:t>estoy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___ estudiando para el examen.</a:t>
            </a:r>
            <a:endParaRPr lang="es-ES" sz="2800" b="1" dirty="0">
              <a:solidFill>
                <a:schemeClr val="tx1"/>
              </a:solidFill>
              <a:latin typeface="Candara"/>
            </a:endParaRPr>
          </a:p>
          <a:p>
            <a:pPr algn="ctr"/>
            <a:endParaRPr lang="es-ES" dirty="0">
              <a:solidFill>
                <a:schemeClr val="tx1"/>
              </a:solidFill>
              <a:latin typeface="Candara"/>
            </a:endParaRPr>
          </a:p>
          <a:p>
            <a:pPr algn="ctr"/>
            <a:endParaRPr lang="es-ES" dirty="0">
              <a:solidFill>
                <a:schemeClr val="tx1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33903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59EF30C2-29AC-4A0D-BC0A-A679CF113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48239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9910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D3811F5-514E-49A4-B382-673ED228A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229605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785759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6568884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83EDA57-3ACF-4316-8FD9-E6E5B3D63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419" y="2173164"/>
            <a:ext cx="7079563" cy="45828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Candara"/>
              </a:rPr>
              <a:t>-</a:t>
            </a:r>
            <a:r>
              <a:rPr lang="en-US" sz="3200" b="1">
                <a:latin typeface="Candara"/>
              </a:rPr>
              <a:t> </a:t>
            </a:r>
            <a:r>
              <a:rPr lang="en-US" sz="3200" b="1" kern="1200">
                <a:latin typeface="Candara"/>
              </a:rPr>
              <a:t>As we saw in last week's lesson, the verb 'to be' in Spanish can have two different meanings (SER or ESTAR).</a:t>
            </a:r>
            <a:br>
              <a:rPr lang="en-US" sz="3200" b="1" kern="1200" dirty="0">
                <a:latin typeface="Candara"/>
              </a:rPr>
            </a:br>
            <a:br>
              <a:rPr lang="en-US" sz="3200" b="1" dirty="0">
                <a:latin typeface="Candara"/>
              </a:rPr>
            </a:br>
            <a:r>
              <a:rPr lang="en-US" sz="3200" b="1">
                <a:solidFill>
                  <a:schemeClr val="accent4">
                    <a:lumMod val="75000"/>
                  </a:schemeClr>
                </a:solidFill>
                <a:latin typeface="Candara"/>
              </a:rPr>
              <a:t>-</a:t>
            </a:r>
            <a:r>
              <a:rPr lang="en-US" sz="3200" b="1">
                <a:latin typeface="Candara"/>
              </a:rPr>
              <a:t> </a:t>
            </a:r>
            <a:r>
              <a:rPr lang="en-US" sz="3200" b="1" kern="1200">
                <a:latin typeface="Candara"/>
              </a:rPr>
              <a:t>It is important to know when we should use each of these verbs, because they do not mean the same</a:t>
            </a:r>
            <a:r>
              <a:rPr lang="en-US" sz="3200" b="1">
                <a:latin typeface="Candara"/>
              </a:rPr>
              <a:t>.</a:t>
            </a:r>
            <a:br>
              <a:rPr lang="en-US" sz="3200" b="1" kern="1200" dirty="0">
                <a:latin typeface="Candara"/>
              </a:rPr>
            </a:br>
            <a:br>
              <a:rPr lang="en-US" sz="3200" b="1" dirty="0">
                <a:latin typeface="Candara"/>
              </a:rPr>
            </a:b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Candara"/>
                <a:ea typeface="+mj-lt"/>
                <a:cs typeface="+mj-lt"/>
              </a:rPr>
              <a:t>-</a:t>
            </a:r>
            <a:r>
              <a:rPr lang="en-US" sz="3200" b="1">
                <a:latin typeface="Candara"/>
                <a:ea typeface="+mj-lt"/>
                <a:cs typeface="+mj-lt"/>
              </a:rPr>
              <a:t> In today's lesson</a:t>
            </a:r>
            <a:r>
              <a:rPr lang="en-US" sz="3200" b="1" dirty="0">
                <a:latin typeface="Candara"/>
              </a:rPr>
              <a:t> </a:t>
            </a:r>
            <a:r>
              <a:rPr lang="en-US" sz="3200" b="1" kern="1200" dirty="0">
                <a:latin typeface="Candara"/>
              </a:rPr>
              <a:t>we will learn the verb 'ESTAR'.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67AD921-1CEE-4C1B-9AA3-C66D908DD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49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6519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225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906963" y="1348064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FB971C0-7D14-4E80-B0F6-0DC2EFE21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1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Conjugación del verbo </a:t>
            </a:r>
            <a:r>
              <a:rPr lang="en-US" sz="4100" b="1" u="sng" dirty="0">
                <a:solidFill>
                  <a:srgbClr val="FFFFFF"/>
                </a:solidFill>
              </a:rPr>
              <a:t>'ESTAR'</a:t>
            </a:r>
            <a:br>
              <a:rPr lang="en-US" sz="4100" b="1" dirty="0">
                <a:solidFill>
                  <a:srgbClr val="FFFFFF"/>
                </a:solidFill>
              </a:rPr>
            </a:br>
            <a:r>
              <a:rPr lang="en-US" sz="41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(Conjugation </a:t>
            </a:r>
            <a:r>
              <a:rPr lang="en-US" sz="4100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of the verb </a:t>
            </a:r>
            <a:r>
              <a:rPr lang="en-US" sz="4100" i="1">
                <a:solidFill>
                  <a:srgbClr val="FFFFFF"/>
                </a:solidFill>
              </a:rPr>
              <a:t>'ESTAR'</a:t>
            </a:r>
            <a:r>
              <a:rPr lang="en-US" sz="4100" i="1" dirty="0">
                <a:solidFill>
                  <a:srgbClr val="FFFFFF"/>
                </a:solidFill>
              </a:rPr>
              <a:t>)</a:t>
            </a:r>
            <a:endParaRPr lang="en-US" sz="41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8" name="Tabla 4">
            <a:extLst>
              <a:ext uri="{FF2B5EF4-FFF2-40B4-BE49-F238E27FC236}">
                <a16:creationId xmlns:a16="http://schemas.microsoft.com/office/drawing/2014/main" id="{DBA0396B-A3DF-45CD-9BFA-B22D37E4B2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790536"/>
              </p:ext>
            </p:extLst>
          </p:nvPr>
        </p:nvGraphicFramePr>
        <p:xfrm>
          <a:off x="6132285" y="1269999"/>
          <a:ext cx="5361371" cy="540436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941354">
                  <a:extLst>
                    <a:ext uri="{9D8B030D-6E8A-4147-A177-3AD203B41FA5}">
                      <a16:colId xmlns:a16="http://schemas.microsoft.com/office/drawing/2014/main" val="3958953995"/>
                    </a:ext>
                  </a:extLst>
                </a:gridCol>
                <a:gridCol w="2420017">
                  <a:extLst>
                    <a:ext uri="{9D8B030D-6E8A-4147-A177-3AD203B41FA5}">
                      <a16:colId xmlns:a16="http://schemas.microsoft.com/office/drawing/2014/main" val="4067350595"/>
                    </a:ext>
                  </a:extLst>
                </a:gridCol>
              </a:tblGrid>
              <a:tr h="608793">
                <a:tc>
                  <a:txBody>
                    <a:bodyPr/>
                    <a:lstStyle/>
                    <a:p>
                      <a:pPr algn="ctr"/>
                      <a:r>
                        <a:rPr lang="es-ES" sz="3300" b="1">
                          <a:latin typeface="Candara"/>
                        </a:rPr>
                        <a:t>YO</a:t>
                      </a:r>
                      <a:r>
                        <a:rPr lang="es-ES" sz="3300" b="1" i="1" dirty="0">
                          <a:latin typeface="Candara"/>
                        </a:rPr>
                        <a:t> </a:t>
                      </a:r>
                      <a:r>
                        <a:rPr lang="es-ES" sz="3300" b="0" i="1">
                          <a:latin typeface="Candara"/>
                        </a:rPr>
                        <a:t>(I)</a:t>
                      </a:r>
                    </a:p>
                  </a:txBody>
                  <a:tcPr marL="146348" marR="146348" marT="73174" marB="731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300" b="1">
                          <a:latin typeface="Candara"/>
                        </a:rPr>
                        <a:t>ESTOY</a:t>
                      </a:r>
                    </a:p>
                  </a:txBody>
                  <a:tcPr marL="146348" marR="146348" marT="73174" marB="73174"/>
                </a:tc>
                <a:extLst>
                  <a:ext uri="{0D108BD9-81ED-4DB2-BD59-A6C34878D82A}">
                    <a16:rowId xmlns:a16="http://schemas.microsoft.com/office/drawing/2014/main" val="2535083625"/>
                  </a:ext>
                </a:extLst>
              </a:tr>
              <a:tr h="601278">
                <a:tc>
                  <a:txBody>
                    <a:bodyPr/>
                    <a:lstStyle/>
                    <a:p>
                      <a:pPr algn="ctr"/>
                      <a:r>
                        <a:rPr lang="es-ES" sz="3300" b="1">
                          <a:latin typeface="Candara"/>
                        </a:rPr>
                        <a:t>TÚ </a:t>
                      </a:r>
                      <a:r>
                        <a:rPr lang="es-ES" sz="3300" b="0" i="1">
                          <a:latin typeface="Candara"/>
                        </a:rPr>
                        <a:t>(you)</a:t>
                      </a:r>
                    </a:p>
                  </a:txBody>
                  <a:tcPr marL="146348" marR="146348" marT="73174" marB="731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300" b="1">
                          <a:latin typeface="Candara"/>
                        </a:rPr>
                        <a:t>ESTÁS</a:t>
                      </a:r>
                    </a:p>
                  </a:txBody>
                  <a:tcPr marL="146348" marR="146348" marT="73174" marB="73174"/>
                </a:tc>
                <a:extLst>
                  <a:ext uri="{0D108BD9-81ED-4DB2-BD59-A6C34878D82A}">
                    <a16:rowId xmlns:a16="http://schemas.microsoft.com/office/drawing/2014/main" val="4014554183"/>
                  </a:ext>
                </a:extLst>
              </a:tr>
              <a:tr h="1037204">
                <a:tc>
                  <a:txBody>
                    <a:bodyPr/>
                    <a:lstStyle/>
                    <a:p>
                      <a:pPr algn="ctr"/>
                      <a:r>
                        <a:rPr lang="es-ES" sz="3300" b="1">
                          <a:latin typeface="Candara"/>
                        </a:rPr>
                        <a:t>ÉL/ELLA </a:t>
                      </a:r>
                      <a:r>
                        <a:rPr lang="es-ES" sz="3300" b="0" i="1">
                          <a:latin typeface="Candara"/>
                        </a:rPr>
                        <a:t>(he/she)</a:t>
                      </a:r>
                    </a:p>
                  </a:txBody>
                  <a:tcPr marL="146348" marR="146348" marT="73174" marB="731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300" b="1">
                          <a:latin typeface="Candara"/>
                        </a:rPr>
                        <a:t>ESTÁ</a:t>
                      </a:r>
                    </a:p>
                  </a:txBody>
                  <a:tcPr marL="146348" marR="146348" marT="73174" marB="73174"/>
                </a:tc>
                <a:extLst>
                  <a:ext uri="{0D108BD9-81ED-4DB2-BD59-A6C34878D82A}">
                    <a16:rowId xmlns:a16="http://schemas.microsoft.com/office/drawing/2014/main" val="4113419561"/>
                  </a:ext>
                </a:extLst>
              </a:tr>
              <a:tr h="1037204">
                <a:tc>
                  <a:txBody>
                    <a:bodyPr/>
                    <a:lstStyle/>
                    <a:p>
                      <a:pPr algn="ctr"/>
                      <a:r>
                        <a:rPr lang="es-ES" sz="3300" b="1">
                          <a:latin typeface="Candara"/>
                        </a:rPr>
                        <a:t>NOSOTROS </a:t>
                      </a:r>
                      <a:r>
                        <a:rPr lang="es-ES" sz="3300" b="0" i="1" kern="1200">
                          <a:solidFill>
                            <a:schemeClr val="dk1"/>
                          </a:solidFill>
                          <a:latin typeface="Candara"/>
                          <a:ea typeface="+mn-ea"/>
                          <a:cs typeface="+mn-cs"/>
                        </a:rPr>
                        <a:t>(we)</a:t>
                      </a:r>
                    </a:p>
                  </a:txBody>
                  <a:tcPr marL="146348" marR="146348" marT="73174" marB="73174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3300" b="1" i="0" u="none" strike="noStrike" noProof="0">
                          <a:latin typeface="Candara"/>
                        </a:rPr>
                        <a:t>ESTAMOS</a:t>
                      </a:r>
                      <a:endParaRPr lang="es-ES" sz="3300" b="1">
                        <a:latin typeface="Candara"/>
                      </a:endParaRPr>
                    </a:p>
                  </a:txBody>
                  <a:tcPr marL="146348" marR="146348" marT="73174" marB="73174"/>
                </a:tc>
                <a:extLst>
                  <a:ext uri="{0D108BD9-81ED-4DB2-BD59-A6C34878D82A}">
                    <a16:rowId xmlns:a16="http://schemas.microsoft.com/office/drawing/2014/main" val="559970075"/>
                  </a:ext>
                </a:extLst>
              </a:tr>
              <a:tr h="1037204">
                <a:tc>
                  <a:txBody>
                    <a:bodyPr/>
                    <a:lstStyle/>
                    <a:p>
                      <a:pPr algn="ctr"/>
                      <a:r>
                        <a:rPr lang="es-ES" sz="3300" b="1">
                          <a:latin typeface="Candara"/>
                        </a:rPr>
                        <a:t>VOSOTROS </a:t>
                      </a:r>
                      <a:r>
                        <a:rPr lang="es-ES" sz="3300" b="0" i="1" kern="1200">
                          <a:solidFill>
                            <a:schemeClr val="dk1"/>
                          </a:solidFill>
                          <a:latin typeface="Candara"/>
                          <a:ea typeface="+mn-ea"/>
                          <a:cs typeface="+mn-cs"/>
                        </a:rPr>
                        <a:t>(you)</a:t>
                      </a:r>
                    </a:p>
                  </a:txBody>
                  <a:tcPr marL="146348" marR="146348" marT="73174" marB="731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300" b="1">
                          <a:latin typeface="Candara"/>
                        </a:rPr>
                        <a:t>ESTÁIS</a:t>
                      </a:r>
                    </a:p>
                  </a:txBody>
                  <a:tcPr marL="146348" marR="146348" marT="73174" marB="73174"/>
                </a:tc>
                <a:extLst>
                  <a:ext uri="{0D108BD9-81ED-4DB2-BD59-A6C34878D82A}">
                    <a16:rowId xmlns:a16="http://schemas.microsoft.com/office/drawing/2014/main" val="1774888952"/>
                  </a:ext>
                </a:extLst>
              </a:tr>
              <a:tr h="601278">
                <a:tc>
                  <a:txBody>
                    <a:bodyPr/>
                    <a:lstStyle/>
                    <a:p>
                      <a:pPr algn="ctr"/>
                      <a:r>
                        <a:rPr lang="es-ES" sz="3300" b="1">
                          <a:latin typeface="Candara"/>
                        </a:rPr>
                        <a:t>ELLOS </a:t>
                      </a:r>
                      <a:r>
                        <a:rPr lang="es-ES" sz="3300" b="0" i="1" kern="1200">
                          <a:solidFill>
                            <a:schemeClr val="dk1"/>
                          </a:solidFill>
                          <a:latin typeface="Candara"/>
                          <a:ea typeface="+mn-ea"/>
                          <a:cs typeface="+mn-cs"/>
                        </a:rPr>
                        <a:t>(they)</a:t>
                      </a:r>
                    </a:p>
                  </a:txBody>
                  <a:tcPr marL="146348" marR="146348" marT="73174" marB="731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300" b="1">
                          <a:latin typeface="Candara"/>
                        </a:rPr>
                        <a:t>ESTÁN</a:t>
                      </a:r>
                    </a:p>
                  </a:txBody>
                  <a:tcPr marL="146348" marR="146348" marT="73174" marB="73174"/>
                </a:tc>
                <a:extLst>
                  <a:ext uri="{0D108BD9-81ED-4DB2-BD59-A6C34878D82A}">
                    <a16:rowId xmlns:a16="http://schemas.microsoft.com/office/drawing/2014/main" val="3195227622"/>
                  </a:ext>
                </a:extLst>
              </a:tr>
            </a:tbl>
          </a:graphicData>
        </a:graphic>
      </p:graphicFrame>
      <p:sp>
        <p:nvSpPr>
          <p:cNvPr id="8" name="Rectángulo 7">
            <a:extLst>
              <a:ext uri="{FF2B5EF4-FFF2-40B4-BE49-F238E27FC236}">
                <a16:creationId xmlns:a16="http://schemas.microsoft.com/office/drawing/2014/main" id="{F10AF538-2CC8-4D6A-A7A7-7AE8139959A8}"/>
              </a:ext>
            </a:extLst>
          </p:cNvPr>
          <p:cNvSpPr/>
          <p:nvPr/>
        </p:nvSpPr>
        <p:spPr>
          <a:xfrm>
            <a:off x="7725229" y="186871"/>
            <a:ext cx="2186213" cy="9162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u="sng">
                <a:solidFill>
                  <a:schemeClr val="accent2">
                    <a:lumMod val="50000"/>
                  </a:schemeClr>
                </a:solidFill>
              </a:rPr>
              <a:t>ESTAR</a:t>
            </a:r>
          </a:p>
        </p:txBody>
      </p:sp>
    </p:spTree>
    <p:extLst>
      <p:ext uri="{BB962C8B-B14F-4D97-AF65-F5344CB8AC3E}">
        <p14:creationId xmlns:p14="http://schemas.microsoft.com/office/powerpoint/2010/main" val="351131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EF7CFA0-9B9F-499C-8CD7-157E94FCE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endParaRPr lang="es-ES" b="1" dirty="0">
              <a:solidFill>
                <a:srgbClr val="FFFFFF"/>
              </a:solidFill>
            </a:endParaRPr>
          </a:p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D8CA276-40FC-437B-A141-FD0BFFFFAA1E}"/>
              </a:ext>
            </a:extLst>
          </p:cNvPr>
          <p:cNvSpPr txBox="1"/>
          <p:nvPr/>
        </p:nvSpPr>
        <p:spPr>
          <a:xfrm>
            <a:off x="6103257" y="215899"/>
            <a:ext cx="5038270" cy="10895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ES" sz="3600" dirty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•</a:t>
            </a:r>
            <a:r>
              <a:rPr lang="es-ES" sz="3600" b="1" dirty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 </a:t>
            </a:r>
            <a:r>
              <a:rPr lang="es-ES" sz="3600" b="1" dirty="0" err="1">
                <a:solidFill>
                  <a:schemeClr val="accent2">
                    <a:lumMod val="50000"/>
                  </a:schemeClr>
                </a:solidFill>
                <a:latin typeface="TW Cen MT"/>
              </a:rPr>
              <a:t>We</a:t>
            </a:r>
            <a:r>
              <a:rPr lang="es-ES" sz="3600" b="1" dirty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 use </a:t>
            </a:r>
            <a:r>
              <a:rPr lang="es-ES" sz="3600" b="1" dirty="0" err="1">
                <a:solidFill>
                  <a:schemeClr val="accent2">
                    <a:lumMod val="50000"/>
                  </a:schemeClr>
                </a:solidFill>
                <a:latin typeface="TW Cen MT"/>
              </a:rPr>
              <a:t>the</a:t>
            </a:r>
            <a:r>
              <a:rPr lang="es-ES" sz="3600" b="1" dirty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 </a:t>
            </a:r>
            <a:r>
              <a:rPr lang="es-ES" sz="3600" b="1" dirty="0" err="1">
                <a:solidFill>
                  <a:schemeClr val="accent2">
                    <a:lumMod val="50000"/>
                  </a:schemeClr>
                </a:solidFill>
                <a:latin typeface="TW Cen MT"/>
              </a:rPr>
              <a:t>verb</a:t>
            </a:r>
            <a:r>
              <a:rPr lang="es-ES" sz="3600" b="1" dirty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 '</a:t>
            </a:r>
            <a:r>
              <a:rPr lang="es-ES" sz="3600" b="1" u="sng" dirty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estar</a:t>
            </a:r>
            <a:r>
              <a:rPr lang="es-ES" sz="3600" b="1" dirty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' </a:t>
            </a:r>
            <a:endParaRPr lang="es-ES" sz="3600" b="1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ES" sz="3600" b="1" dirty="0" err="1">
                <a:solidFill>
                  <a:schemeClr val="accent2">
                    <a:lumMod val="50000"/>
                  </a:schemeClr>
                </a:solidFill>
                <a:latin typeface="TW Cen MT"/>
              </a:rPr>
              <a:t>when</a:t>
            </a:r>
            <a:r>
              <a:rPr lang="es-ES" sz="3600" b="1" dirty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 </a:t>
            </a:r>
            <a:r>
              <a:rPr lang="es-ES" sz="3600" b="1" dirty="0" err="1">
                <a:solidFill>
                  <a:schemeClr val="accent2">
                    <a:lumMod val="50000"/>
                  </a:schemeClr>
                </a:solidFill>
                <a:latin typeface="TW Cen MT"/>
              </a:rPr>
              <a:t>we</a:t>
            </a:r>
            <a:r>
              <a:rPr lang="es-ES" sz="3600" b="1" dirty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 </a:t>
            </a:r>
            <a:r>
              <a:rPr lang="es-ES" sz="3600" b="1" dirty="0" err="1">
                <a:solidFill>
                  <a:schemeClr val="accent2">
                    <a:lumMod val="50000"/>
                  </a:schemeClr>
                </a:solidFill>
                <a:latin typeface="TW Cen MT"/>
              </a:rPr>
              <a:t>talk</a:t>
            </a:r>
            <a:r>
              <a:rPr lang="es-ES" sz="3600" b="1" dirty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 </a:t>
            </a:r>
            <a:r>
              <a:rPr lang="es-ES" sz="3600" b="1" dirty="0" err="1">
                <a:solidFill>
                  <a:schemeClr val="accent2">
                    <a:lumMod val="50000"/>
                  </a:schemeClr>
                </a:solidFill>
                <a:latin typeface="TW Cen MT"/>
              </a:rPr>
              <a:t>about</a:t>
            </a:r>
            <a:r>
              <a:rPr lang="es-ES" sz="3600" b="1" dirty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 ...</a:t>
            </a:r>
            <a:endParaRPr lang="es-ES" sz="3600" b="1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41BE410-4F52-40FA-BE01-FD19EF9772E6}"/>
              </a:ext>
            </a:extLst>
          </p:cNvPr>
          <p:cNvSpPr txBox="1"/>
          <p:nvPr/>
        </p:nvSpPr>
        <p:spPr>
          <a:xfrm>
            <a:off x="1447347" y="2290988"/>
            <a:ext cx="4158340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4400" b="1" dirty="0">
                <a:ea typeface="+mn-lt"/>
                <a:cs typeface="+mn-lt"/>
              </a:rPr>
              <a:t> </a:t>
            </a:r>
            <a:r>
              <a:rPr lang="es-ES" sz="4400" b="1" dirty="0" err="1">
                <a:ea typeface="+mn-lt"/>
                <a:cs typeface="+mn-lt"/>
              </a:rPr>
              <a:t>When</a:t>
            </a:r>
            <a:r>
              <a:rPr lang="es-ES" sz="4400" b="1" dirty="0">
                <a:ea typeface="+mn-lt"/>
                <a:cs typeface="+mn-lt"/>
              </a:rPr>
              <a:t> </a:t>
            </a:r>
            <a:r>
              <a:rPr lang="es-ES" sz="4400" b="1" dirty="0" err="1">
                <a:ea typeface="+mn-lt"/>
                <a:cs typeface="+mn-lt"/>
              </a:rPr>
              <a:t>we</a:t>
            </a:r>
            <a:r>
              <a:rPr lang="es-ES" sz="4400" b="1" dirty="0">
                <a:ea typeface="+mn-lt"/>
                <a:cs typeface="+mn-lt"/>
              </a:rPr>
              <a:t> use </a:t>
            </a:r>
            <a:r>
              <a:rPr lang="es-ES" sz="4400" b="1" dirty="0" err="1">
                <a:ea typeface="+mn-lt"/>
                <a:cs typeface="+mn-lt"/>
              </a:rPr>
              <a:t>the</a:t>
            </a:r>
            <a:r>
              <a:rPr lang="es-ES" sz="4400" b="1" dirty="0">
                <a:ea typeface="+mn-lt"/>
                <a:cs typeface="+mn-lt"/>
              </a:rPr>
              <a:t> </a:t>
            </a:r>
            <a:r>
              <a:rPr lang="es-ES" sz="4400" b="1" dirty="0" err="1">
                <a:ea typeface="+mn-lt"/>
                <a:cs typeface="+mn-lt"/>
              </a:rPr>
              <a:t>verb</a:t>
            </a:r>
            <a:r>
              <a:rPr lang="es-ES" sz="4400" b="1" dirty="0">
                <a:ea typeface="+mn-lt"/>
                <a:cs typeface="+mn-lt"/>
              </a:rPr>
              <a:t> ''</a:t>
            </a:r>
            <a:r>
              <a:rPr lang="es-ES" sz="4400" b="1" u="sng" dirty="0">
                <a:ea typeface="+mn-lt"/>
                <a:cs typeface="+mn-lt"/>
              </a:rPr>
              <a:t>ESTAR</a:t>
            </a:r>
            <a:r>
              <a:rPr lang="es-ES" sz="4400" b="1" dirty="0">
                <a:ea typeface="+mn-lt"/>
                <a:cs typeface="+mn-lt"/>
              </a:rPr>
              <a:t>'' ? </a:t>
            </a:r>
          </a:p>
        </p:txBody>
      </p:sp>
      <p:sp>
        <p:nvSpPr>
          <p:cNvPr id="6" name="Estrella: 5 puntas 5">
            <a:extLst>
              <a:ext uri="{FF2B5EF4-FFF2-40B4-BE49-F238E27FC236}">
                <a16:creationId xmlns:a16="http://schemas.microsoft.com/office/drawing/2014/main" id="{6B88211B-67B6-41A3-A785-4C86C7950B90}"/>
              </a:ext>
            </a:extLst>
          </p:cNvPr>
          <p:cNvSpPr/>
          <p:nvPr/>
        </p:nvSpPr>
        <p:spPr>
          <a:xfrm>
            <a:off x="989693" y="2404835"/>
            <a:ext cx="508000" cy="453572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89E18F6-C85A-4D15-A098-FA328211FE44}"/>
              </a:ext>
            </a:extLst>
          </p:cNvPr>
          <p:cNvSpPr/>
          <p:nvPr/>
        </p:nvSpPr>
        <p:spPr>
          <a:xfrm>
            <a:off x="6101443" y="1447801"/>
            <a:ext cx="5787571" cy="53067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chemeClr val="tx1"/>
                </a:solidFill>
                <a:ea typeface="+mn-lt"/>
                <a:cs typeface="+mn-lt"/>
              </a:rPr>
              <a:t>  </a:t>
            </a:r>
            <a:r>
              <a:rPr lang="es-ES" sz="2400" b="1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  <a:r>
              <a:rPr lang="es-ES" sz="2400" b="1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Lugar ( place):</a:t>
            </a:r>
            <a:endParaRPr lang="es-ES" sz="2400">
              <a:solidFill>
                <a:schemeClr val="tx1"/>
              </a:solidFill>
              <a:latin typeface="Candara"/>
            </a:endParaRPr>
          </a:p>
          <a:p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Candara"/>
                <a:ea typeface="+mn-lt"/>
                <a:cs typeface="+mn-lt"/>
              </a:rPr>
              <a:t> Él </a:t>
            </a:r>
            <a:r>
              <a:rPr lang="es-ES" sz="2000" b="1" u="sng" dirty="0">
                <a:solidFill>
                  <a:schemeClr val="accent2">
                    <a:lumMod val="75000"/>
                  </a:schemeClr>
                </a:solidFill>
                <a:latin typeface="Candara"/>
                <a:ea typeface="+mn-lt"/>
                <a:cs typeface="+mn-lt"/>
              </a:rPr>
              <a:t>está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Candara"/>
                <a:ea typeface="+mn-lt"/>
                <a:cs typeface="+mn-lt"/>
              </a:rPr>
              <a:t> en su casa.</a:t>
            </a:r>
            <a:r>
              <a:rPr lang="es-ES" sz="2000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  </a:t>
            </a:r>
            <a:r>
              <a:rPr lang="es-ES" sz="2000" i="1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He </a:t>
            </a:r>
            <a:r>
              <a:rPr lang="es-ES" sz="2000" i="1" err="1">
                <a:solidFill>
                  <a:schemeClr val="tx1"/>
                </a:solidFill>
                <a:latin typeface="Candara"/>
                <a:ea typeface="+mn-lt"/>
                <a:cs typeface="+mn-lt"/>
              </a:rPr>
              <a:t>is</a:t>
            </a:r>
            <a:r>
              <a:rPr lang="es-ES" sz="2000" i="1">
                <a:solidFill>
                  <a:schemeClr val="tx1"/>
                </a:solidFill>
                <a:latin typeface="Candara"/>
                <a:ea typeface="+mn-lt"/>
                <a:cs typeface="+mn-lt"/>
              </a:rPr>
              <a:t> at his</a:t>
            </a:r>
            <a:r>
              <a:rPr lang="es-ES" sz="2000" i="1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 home</a:t>
            </a:r>
            <a:endParaRPr lang="es-ES" sz="2000">
              <a:solidFill>
                <a:schemeClr val="tx1"/>
              </a:solidFill>
              <a:latin typeface="Candara"/>
            </a:endParaRPr>
          </a:p>
          <a:p>
            <a:r>
              <a:rPr lang="es-ES" sz="2000" b="1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    </a:t>
            </a:r>
            <a:r>
              <a:rPr lang="es-ES" sz="2400" b="1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Estado de ánimo ( </a:t>
            </a:r>
            <a:r>
              <a:rPr lang="es-ES" sz="2400" b="1" dirty="0" err="1">
                <a:solidFill>
                  <a:schemeClr val="tx1"/>
                </a:solidFill>
                <a:latin typeface="Candara"/>
                <a:ea typeface="+mn-lt"/>
                <a:cs typeface="+mn-lt"/>
              </a:rPr>
              <a:t>mood</a:t>
            </a:r>
            <a:r>
              <a:rPr lang="es-ES" sz="2400" b="1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):</a:t>
            </a:r>
            <a:endParaRPr lang="es-ES" sz="2400">
              <a:solidFill>
                <a:schemeClr val="tx1"/>
              </a:solidFill>
              <a:latin typeface="Candara"/>
            </a:endParaRPr>
          </a:p>
          <a:p>
            <a:r>
              <a:rPr lang="es-ES" sz="2000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 </a:t>
            </a:r>
            <a:r>
              <a:rPr lang="es-ES" sz="2000" b="1" u="sng" dirty="0">
                <a:solidFill>
                  <a:schemeClr val="accent2">
                    <a:lumMod val="75000"/>
                  </a:schemeClr>
                </a:solidFill>
                <a:latin typeface="Candara"/>
                <a:ea typeface="+mn-lt"/>
                <a:cs typeface="+mn-lt"/>
              </a:rPr>
              <a:t>Estoy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Candara"/>
                <a:ea typeface="+mn-lt"/>
                <a:cs typeface="+mn-lt"/>
              </a:rPr>
              <a:t> bien.</a:t>
            </a:r>
            <a:r>
              <a:rPr lang="es-ES" sz="2000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  </a:t>
            </a:r>
            <a:r>
              <a:rPr lang="es-ES" sz="2000" i="1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 I am fine.</a:t>
            </a:r>
            <a:endParaRPr lang="es-ES" sz="2000">
              <a:solidFill>
                <a:schemeClr val="tx1"/>
              </a:solidFill>
              <a:latin typeface="Candara"/>
            </a:endParaRPr>
          </a:p>
          <a:p>
            <a:r>
              <a:rPr lang="es-ES" sz="2000" b="1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    </a:t>
            </a:r>
            <a:r>
              <a:rPr lang="es-ES" sz="2400" b="1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Estado físico momentáneo. ( </a:t>
            </a:r>
            <a:r>
              <a:rPr lang="es-ES" sz="2400" b="1" dirty="0" err="1">
                <a:solidFill>
                  <a:schemeClr val="tx1"/>
                </a:solidFill>
                <a:latin typeface="Candara"/>
                <a:ea typeface="+mn-lt"/>
                <a:cs typeface="+mn-lt"/>
              </a:rPr>
              <a:t>Momentary</a:t>
            </a:r>
            <a:r>
              <a:rPr lang="es-ES" sz="2400" b="1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 </a:t>
            </a:r>
            <a:r>
              <a:rPr lang="es-ES" sz="2400" b="1" dirty="0" err="1">
                <a:solidFill>
                  <a:schemeClr val="tx1"/>
                </a:solidFill>
                <a:latin typeface="Candara"/>
                <a:ea typeface="+mn-lt"/>
                <a:cs typeface="+mn-lt"/>
              </a:rPr>
              <a:t>physical</a:t>
            </a:r>
            <a:r>
              <a:rPr lang="es-ES" sz="2400" b="1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 </a:t>
            </a:r>
            <a:r>
              <a:rPr lang="es-ES" sz="2400" b="1" dirty="0" err="1">
                <a:solidFill>
                  <a:schemeClr val="tx1"/>
                </a:solidFill>
                <a:latin typeface="Candara"/>
                <a:ea typeface="+mn-lt"/>
                <a:cs typeface="+mn-lt"/>
              </a:rPr>
              <a:t>state</a:t>
            </a:r>
            <a:r>
              <a:rPr lang="es-ES" sz="2400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.</a:t>
            </a:r>
            <a:r>
              <a:rPr lang="es-ES" sz="2400" b="1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):</a:t>
            </a:r>
            <a:endParaRPr lang="es-ES" sz="2400">
              <a:solidFill>
                <a:schemeClr val="tx1"/>
              </a:solidFill>
              <a:latin typeface="Candara"/>
            </a:endParaRPr>
          </a:p>
          <a:p>
            <a:r>
              <a:rPr lang="es-ES" sz="2000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  </a:t>
            </a:r>
            <a:r>
              <a:rPr lang="es-ES" sz="2000" b="1" u="sng" dirty="0">
                <a:solidFill>
                  <a:schemeClr val="accent2">
                    <a:lumMod val="75000"/>
                  </a:schemeClr>
                </a:solidFill>
                <a:latin typeface="Candara"/>
                <a:ea typeface="+mn-lt"/>
                <a:cs typeface="+mn-lt"/>
              </a:rPr>
              <a:t>Estoy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Candara"/>
                <a:ea typeface="+mn-lt"/>
                <a:cs typeface="+mn-lt"/>
              </a:rPr>
              <a:t> enfermo.</a:t>
            </a:r>
            <a:r>
              <a:rPr lang="es-ES" sz="2000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   </a:t>
            </a:r>
            <a:r>
              <a:rPr lang="es-ES" sz="2000" i="1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 I am </a:t>
            </a:r>
            <a:r>
              <a:rPr lang="es-ES" sz="2000" i="1" dirty="0" err="1">
                <a:solidFill>
                  <a:schemeClr val="tx1"/>
                </a:solidFill>
                <a:latin typeface="Candara"/>
                <a:ea typeface="+mn-lt"/>
                <a:cs typeface="+mn-lt"/>
              </a:rPr>
              <a:t>sick</a:t>
            </a:r>
            <a:r>
              <a:rPr lang="es-ES" sz="2000" i="1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.</a:t>
            </a:r>
            <a:endParaRPr lang="es-ES" sz="2000" i="1" dirty="0">
              <a:solidFill>
                <a:schemeClr val="tx1"/>
              </a:solidFill>
              <a:latin typeface="Candara"/>
            </a:endParaRPr>
          </a:p>
          <a:p>
            <a:r>
              <a:rPr lang="es-ES" sz="2000" b="1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    </a:t>
            </a:r>
            <a:r>
              <a:rPr lang="es-ES" sz="2400" b="1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Circunstancia ( </a:t>
            </a:r>
            <a:r>
              <a:rPr lang="es-ES" sz="2400" b="1" dirty="0" err="1">
                <a:solidFill>
                  <a:schemeClr val="tx1"/>
                </a:solidFill>
                <a:latin typeface="Candara"/>
                <a:ea typeface="+mn-lt"/>
                <a:cs typeface="+mn-lt"/>
              </a:rPr>
              <a:t>circumstance</a:t>
            </a:r>
            <a:r>
              <a:rPr lang="es-ES" sz="2400" b="1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):</a:t>
            </a:r>
            <a:endParaRPr lang="es-ES" sz="2400" b="1">
              <a:solidFill>
                <a:schemeClr val="tx1"/>
              </a:solidFill>
              <a:latin typeface="Candara"/>
            </a:endParaRPr>
          </a:p>
          <a:p>
            <a:r>
              <a:rPr lang="es-ES" sz="2000" b="1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 </a:t>
            </a:r>
            <a:r>
              <a:rPr lang="es-ES" sz="2000" b="1" u="sng" dirty="0">
                <a:solidFill>
                  <a:schemeClr val="accent2">
                    <a:lumMod val="75000"/>
                  </a:schemeClr>
                </a:solidFill>
                <a:latin typeface="Candara"/>
                <a:ea typeface="+mn-lt"/>
                <a:cs typeface="+mn-lt"/>
              </a:rPr>
              <a:t>Estoy</a:t>
            </a: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Candara"/>
                <a:ea typeface="+mn-lt"/>
                <a:cs typeface="+mn-lt"/>
              </a:rPr>
              <a:t> 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Candara"/>
                <a:ea typeface="+mn-lt"/>
                <a:cs typeface="+mn-lt"/>
              </a:rPr>
              <a:t>de vacaciones.</a:t>
            </a:r>
            <a:r>
              <a:rPr lang="es-ES" sz="2000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    </a:t>
            </a:r>
            <a:r>
              <a:rPr lang="es-ES" sz="2000" i="1" dirty="0" err="1">
                <a:solidFill>
                  <a:schemeClr val="tx1"/>
                </a:solidFill>
                <a:ea typeface="+mn-lt"/>
                <a:cs typeface="+mn-lt"/>
              </a:rPr>
              <a:t>I'm</a:t>
            </a:r>
            <a:r>
              <a:rPr lang="es-ES" sz="2000" i="1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s-ES" sz="2000" i="1" dirty="0" err="1">
                <a:solidFill>
                  <a:schemeClr val="tx1"/>
                </a:solidFill>
                <a:ea typeface="+mn-lt"/>
                <a:cs typeface="+mn-lt"/>
              </a:rPr>
              <a:t>on</a:t>
            </a:r>
            <a:r>
              <a:rPr lang="es-ES" sz="2000" i="1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s-ES" sz="2000" i="1" dirty="0" err="1">
                <a:solidFill>
                  <a:schemeClr val="tx1"/>
                </a:solidFill>
                <a:ea typeface="+mn-lt"/>
                <a:cs typeface="+mn-lt"/>
              </a:rPr>
              <a:t>vacation</a:t>
            </a:r>
            <a:r>
              <a:rPr lang="es-ES" sz="2000" i="1" dirty="0">
                <a:solidFill>
                  <a:schemeClr val="tx1"/>
                </a:solidFill>
                <a:ea typeface="+mn-lt"/>
                <a:cs typeface="+mn-lt"/>
              </a:rPr>
              <a:t>.</a:t>
            </a:r>
          </a:p>
          <a:p>
            <a:r>
              <a:rPr lang="es-ES" sz="2400" b="1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   Posición ( position):</a:t>
            </a:r>
            <a:endParaRPr lang="es-ES" sz="2400" dirty="0">
              <a:solidFill>
                <a:schemeClr val="tx1"/>
              </a:solidFill>
              <a:latin typeface="Candara"/>
            </a:endParaRPr>
          </a:p>
          <a:p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Candara"/>
                <a:ea typeface="+mn-lt"/>
                <a:cs typeface="+mn-lt"/>
              </a:rPr>
              <a:t>Ellos </a:t>
            </a:r>
            <a:r>
              <a:rPr lang="es-ES" sz="2000" b="1" u="sng" dirty="0">
                <a:solidFill>
                  <a:schemeClr val="accent2">
                    <a:lumMod val="75000"/>
                  </a:schemeClr>
                </a:solidFill>
                <a:latin typeface="Candara"/>
                <a:ea typeface="+mn-lt"/>
                <a:cs typeface="+mn-lt"/>
              </a:rPr>
              <a:t>están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Candara"/>
                <a:ea typeface="+mn-lt"/>
                <a:cs typeface="+mn-lt"/>
              </a:rPr>
              <a:t> sentados.</a:t>
            </a:r>
            <a:r>
              <a:rPr lang="es-ES" sz="2000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    </a:t>
            </a:r>
            <a:r>
              <a:rPr lang="es-ES" sz="2000" i="1" dirty="0" err="1">
                <a:solidFill>
                  <a:schemeClr val="tx1"/>
                </a:solidFill>
                <a:latin typeface="Candara"/>
                <a:ea typeface="+mn-lt"/>
                <a:cs typeface="+mn-lt"/>
              </a:rPr>
              <a:t>T</a:t>
            </a:r>
            <a:r>
              <a:rPr lang="es-ES" sz="2000" i="1" dirty="0" err="1">
                <a:solidFill>
                  <a:schemeClr val="tx1"/>
                </a:solidFill>
                <a:ea typeface="+mn-lt"/>
                <a:cs typeface="+mn-lt"/>
              </a:rPr>
              <a:t>hey</a:t>
            </a:r>
            <a:r>
              <a:rPr lang="es-ES" sz="2000" i="1" dirty="0">
                <a:solidFill>
                  <a:schemeClr val="tx1"/>
                </a:solidFill>
                <a:ea typeface="+mn-lt"/>
                <a:cs typeface="+mn-lt"/>
              </a:rPr>
              <a:t> are </a:t>
            </a:r>
            <a:r>
              <a:rPr lang="es-ES" sz="2000" i="1" dirty="0" err="1">
                <a:solidFill>
                  <a:schemeClr val="tx1"/>
                </a:solidFill>
                <a:ea typeface="+mn-lt"/>
                <a:cs typeface="+mn-lt"/>
              </a:rPr>
              <a:t>seated</a:t>
            </a:r>
            <a:r>
              <a:rPr lang="es-ES" sz="2000" b="1" i="1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 </a:t>
            </a:r>
            <a:r>
              <a:rPr lang="es-ES" sz="2000" b="1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  </a:t>
            </a:r>
            <a:endParaRPr lang="es-ES" sz="2000" dirty="0">
              <a:solidFill>
                <a:schemeClr val="tx1"/>
              </a:solidFill>
              <a:latin typeface="Candara"/>
              <a:ea typeface="+mn-lt"/>
              <a:cs typeface="+mn-lt"/>
            </a:endParaRPr>
          </a:p>
          <a:p>
            <a:r>
              <a:rPr lang="es-ES" sz="2400" b="1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   Acciones ( </a:t>
            </a:r>
            <a:r>
              <a:rPr lang="es-ES" sz="2400" b="1" dirty="0" err="1">
                <a:solidFill>
                  <a:schemeClr val="tx1"/>
                </a:solidFill>
                <a:latin typeface="Candara"/>
                <a:ea typeface="+mn-lt"/>
                <a:cs typeface="+mn-lt"/>
              </a:rPr>
              <a:t>actions</a:t>
            </a:r>
            <a:r>
              <a:rPr lang="es-ES" sz="2400" b="1" dirty="0">
                <a:solidFill>
                  <a:schemeClr val="tx1"/>
                </a:solidFill>
                <a:latin typeface="Candara"/>
                <a:ea typeface="+mn-lt"/>
                <a:cs typeface="+mn-lt"/>
              </a:rPr>
              <a:t>):</a:t>
            </a:r>
            <a:endParaRPr lang="es-ES" sz="2400">
              <a:solidFill>
                <a:schemeClr val="tx1"/>
              </a:solidFill>
              <a:latin typeface="Candara"/>
            </a:endParaRPr>
          </a:p>
          <a:p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Candara"/>
              </a:rPr>
              <a:t>Ella </a:t>
            </a:r>
            <a:r>
              <a:rPr lang="es-ES" sz="2000" b="1" u="sng" dirty="0">
                <a:solidFill>
                  <a:schemeClr val="accent2">
                    <a:lumMod val="75000"/>
                  </a:schemeClr>
                </a:solidFill>
                <a:latin typeface="Candara"/>
              </a:rPr>
              <a:t>está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Candara"/>
              </a:rPr>
              <a:t> comiendo.</a:t>
            </a:r>
            <a:r>
              <a:rPr lang="es-ES" sz="2000" dirty="0">
                <a:solidFill>
                  <a:schemeClr val="tx1"/>
                </a:solidFill>
                <a:latin typeface="Candara"/>
              </a:rPr>
              <a:t>  </a:t>
            </a:r>
            <a:r>
              <a:rPr lang="es-ES" sz="2000" i="1" dirty="0" err="1">
                <a:solidFill>
                  <a:schemeClr val="tx1"/>
                </a:solidFill>
                <a:latin typeface="Candara"/>
              </a:rPr>
              <a:t>She</a:t>
            </a:r>
            <a:r>
              <a:rPr lang="es-ES" sz="2000" i="1" dirty="0">
                <a:solidFill>
                  <a:schemeClr val="tx1"/>
                </a:solidFill>
                <a:latin typeface="Candara"/>
              </a:rPr>
              <a:t> </a:t>
            </a:r>
            <a:r>
              <a:rPr lang="es-ES" sz="2000" i="1" dirty="0" err="1">
                <a:solidFill>
                  <a:schemeClr val="tx1"/>
                </a:solidFill>
                <a:latin typeface="Candara"/>
              </a:rPr>
              <a:t>is</a:t>
            </a:r>
            <a:r>
              <a:rPr lang="es-ES" sz="2000" i="1" dirty="0">
                <a:solidFill>
                  <a:schemeClr val="tx1"/>
                </a:solidFill>
                <a:latin typeface="Candara"/>
              </a:rPr>
              <a:t> </a:t>
            </a:r>
            <a:r>
              <a:rPr lang="es-ES" sz="2000" i="1" dirty="0" err="1">
                <a:solidFill>
                  <a:schemeClr val="tx1"/>
                </a:solidFill>
                <a:latin typeface="Candara"/>
              </a:rPr>
              <a:t>eating</a:t>
            </a:r>
            <a:endParaRPr lang="es-ES" sz="2000" b="1" i="1" dirty="0" err="1">
              <a:solidFill>
                <a:schemeClr val="tx1"/>
              </a:solidFill>
              <a:latin typeface="Candara"/>
            </a:endParaRPr>
          </a:p>
          <a:p>
            <a:endParaRPr lang="es-ES" dirty="0">
              <a:latin typeface="Candara"/>
            </a:endParaRPr>
          </a:p>
        </p:txBody>
      </p:sp>
      <p:sp>
        <p:nvSpPr>
          <p:cNvPr id="9" name="Diagrama de flujo: conector 8">
            <a:extLst>
              <a:ext uri="{FF2B5EF4-FFF2-40B4-BE49-F238E27FC236}">
                <a16:creationId xmlns:a16="http://schemas.microsoft.com/office/drawing/2014/main" id="{E9E2EA7F-1E79-4B91-9559-797E2DBAF31F}"/>
              </a:ext>
            </a:extLst>
          </p:cNvPr>
          <p:cNvSpPr/>
          <p:nvPr/>
        </p:nvSpPr>
        <p:spPr>
          <a:xfrm>
            <a:off x="6191702" y="1919058"/>
            <a:ext cx="136072" cy="10885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Diagrama de flujo: conector 16">
            <a:extLst>
              <a:ext uri="{FF2B5EF4-FFF2-40B4-BE49-F238E27FC236}">
                <a16:creationId xmlns:a16="http://schemas.microsoft.com/office/drawing/2014/main" id="{D3DAF156-7F28-4721-9A66-E003A59BEDE2}"/>
              </a:ext>
            </a:extLst>
          </p:cNvPr>
          <p:cNvSpPr/>
          <p:nvPr/>
        </p:nvSpPr>
        <p:spPr>
          <a:xfrm>
            <a:off x="6191701" y="2608486"/>
            <a:ext cx="136072" cy="10885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Diagrama de flujo: conector 18">
            <a:extLst>
              <a:ext uri="{FF2B5EF4-FFF2-40B4-BE49-F238E27FC236}">
                <a16:creationId xmlns:a16="http://schemas.microsoft.com/office/drawing/2014/main" id="{CC5B0FAC-ECB9-4DAC-9B96-286D461F0418}"/>
              </a:ext>
            </a:extLst>
          </p:cNvPr>
          <p:cNvSpPr/>
          <p:nvPr/>
        </p:nvSpPr>
        <p:spPr>
          <a:xfrm>
            <a:off x="6191701" y="3243486"/>
            <a:ext cx="136072" cy="10885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Diagrama de flujo: conector 20">
            <a:extLst>
              <a:ext uri="{FF2B5EF4-FFF2-40B4-BE49-F238E27FC236}">
                <a16:creationId xmlns:a16="http://schemas.microsoft.com/office/drawing/2014/main" id="{D4E6048C-0F87-4319-8AA4-3C68AFB74895}"/>
              </a:ext>
            </a:extLst>
          </p:cNvPr>
          <p:cNvSpPr/>
          <p:nvPr/>
        </p:nvSpPr>
        <p:spPr>
          <a:xfrm>
            <a:off x="6191701" y="4277629"/>
            <a:ext cx="136072" cy="10885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Diagrama de flujo: conector 22">
            <a:extLst>
              <a:ext uri="{FF2B5EF4-FFF2-40B4-BE49-F238E27FC236}">
                <a16:creationId xmlns:a16="http://schemas.microsoft.com/office/drawing/2014/main" id="{DA374F86-8412-42EF-891E-DF59062DAB87}"/>
              </a:ext>
            </a:extLst>
          </p:cNvPr>
          <p:cNvSpPr/>
          <p:nvPr/>
        </p:nvSpPr>
        <p:spPr>
          <a:xfrm>
            <a:off x="6191702" y="4948915"/>
            <a:ext cx="136072" cy="10885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Diagrama de flujo: conector 23">
            <a:extLst>
              <a:ext uri="{FF2B5EF4-FFF2-40B4-BE49-F238E27FC236}">
                <a16:creationId xmlns:a16="http://schemas.microsoft.com/office/drawing/2014/main" id="{185830AC-66A5-4A1A-90B8-F0F53DCD74C7}"/>
              </a:ext>
            </a:extLst>
          </p:cNvPr>
          <p:cNvSpPr/>
          <p:nvPr/>
        </p:nvSpPr>
        <p:spPr>
          <a:xfrm>
            <a:off x="6191702" y="5611129"/>
            <a:ext cx="136072" cy="10885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9141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D1F2A83-0BD3-4140-95AA-B6735C574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s-ES" sz="3700">
                <a:solidFill>
                  <a:srgbClr val="FFFFFF"/>
                </a:solidFill>
                <a:ea typeface="+mj-lt"/>
                <a:cs typeface="+mj-lt"/>
              </a:rPr>
              <a:t>The pronouns have been messed up!!</a:t>
            </a:r>
            <a:br>
              <a:rPr lang="es-ES" sz="3700">
                <a:solidFill>
                  <a:srgbClr val="FFFFFF"/>
                </a:solidFill>
                <a:ea typeface="+mj-lt"/>
                <a:cs typeface="+mj-lt"/>
              </a:rPr>
            </a:br>
            <a:r>
              <a:rPr lang="es-ES" sz="3700">
                <a:solidFill>
                  <a:srgbClr val="FFFFFF"/>
                </a:solidFill>
                <a:ea typeface="+mj-lt"/>
                <a:cs typeface="+mj-lt"/>
              </a:rPr>
              <a:t>  </a:t>
            </a:r>
            <a:br>
              <a:rPr lang="es-ES" sz="3700">
                <a:solidFill>
                  <a:srgbClr val="FFFFFF"/>
                </a:solidFill>
                <a:ea typeface="+mj-lt"/>
                <a:cs typeface="+mj-lt"/>
              </a:rPr>
            </a:br>
            <a:r>
              <a:rPr lang="es-ES" sz="3700">
                <a:solidFill>
                  <a:srgbClr val="FFFFFF"/>
                </a:solidFill>
                <a:ea typeface="+mj-lt"/>
                <a:cs typeface="+mj-lt"/>
              </a:rPr>
              <a:t> Match each pronoun with its verb form and write it correctly as in the example.</a:t>
            </a:r>
            <a:endParaRPr lang="es-ES" sz="3700">
              <a:solidFill>
                <a:srgbClr val="FFFFFF"/>
              </a:solidFill>
            </a:endParaRPr>
          </a:p>
        </p:txBody>
      </p:sp>
      <p:graphicFrame>
        <p:nvGraphicFramePr>
          <p:cNvPr id="8" name="Tabla 4">
            <a:extLst>
              <a:ext uri="{FF2B5EF4-FFF2-40B4-BE49-F238E27FC236}">
                <a16:creationId xmlns:a16="http://schemas.microsoft.com/office/drawing/2014/main" id="{B9E928FA-76B5-445D-8749-6C2F9B2EEA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6872641"/>
              </p:ext>
            </p:extLst>
          </p:nvPr>
        </p:nvGraphicFramePr>
        <p:xfrm>
          <a:off x="8300357" y="1197428"/>
          <a:ext cx="3677929" cy="411277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39308">
                  <a:extLst>
                    <a:ext uri="{9D8B030D-6E8A-4147-A177-3AD203B41FA5}">
                      <a16:colId xmlns:a16="http://schemas.microsoft.com/office/drawing/2014/main" val="4067350595"/>
                    </a:ext>
                  </a:extLst>
                </a:gridCol>
                <a:gridCol w="2138621">
                  <a:extLst>
                    <a:ext uri="{9D8B030D-6E8A-4147-A177-3AD203B41FA5}">
                      <a16:colId xmlns:a16="http://schemas.microsoft.com/office/drawing/2014/main" val="1323534861"/>
                    </a:ext>
                  </a:extLst>
                </a:gridCol>
              </a:tblGrid>
              <a:tr h="653864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b="1" i="0" u="none" strike="noStrike" noProof="0">
                          <a:latin typeface="Candara"/>
                        </a:rPr>
                        <a:t>ESTÁIS</a:t>
                      </a:r>
                      <a:endParaRPr lang="es-ES" sz="1800" b="0" i="0" u="none" strike="noStrike" noProof="0">
                        <a:latin typeface="Candara"/>
                      </a:endParaRPr>
                    </a:p>
                  </a:txBody>
                  <a:tcPr marL="143926" marR="143926" marT="71963" marB="71963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s-ES" sz="1800" b="1" dirty="0">
                        <a:latin typeface="Candara"/>
                      </a:endParaRPr>
                    </a:p>
                  </a:txBody>
                  <a:tcPr marL="143926" marR="143926" marT="71963" marB="71963"/>
                </a:tc>
                <a:extLst>
                  <a:ext uri="{0D108BD9-81ED-4DB2-BD59-A6C34878D82A}">
                    <a16:rowId xmlns:a16="http://schemas.microsoft.com/office/drawing/2014/main" val="2535083625"/>
                  </a:ext>
                </a:extLst>
              </a:tr>
              <a:tr h="72930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1800" b="1" i="0" u="none" strike="noStrike" noProof="0">
                          <a:latin typeface="Candara"/>
                        </a:rPr>
                        <a:t>ESTOY</a:t>
                      </a:r>
                      <a:endParaRPr lang="es-ES" sz="1800" b="1" dirty="0">
                        <a:latin typeface="Candara"/>
                      </a:endParaRPr>
                    </a:p>
                  </a:txBody>
                  <a:tcPr marL="143926" marR="143926" marT="71963" marB="71963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s-ES" sz="1800" b="1" dirty="0">
                        <a:latin typeface="Candara"/>
                      </a:endParaRPr>
                    </a:p>
                  </a:txBody>
                  <a:tcPr marL="143926" marR="143926" marT="71963" marB="71963"/>
                </a:tc>
                <a:extLst>
                  <a:ext uri="{0D108BD9-81ED-4DB2-BD59-A6C34878D82A}">
                    <a16:rowId xmlns:a16="http://schemas.microsoft.com/office/drawing/2014/main" val="4014554183"/>
                  </a:ext>
                </a:extLst>
              </a:tr>
              <a:tr h="704161">
                <a:tc>
                  <a:txBody>
                    <a:bodyPr/>
                    <a:lstStyle/>
                    <a:p>
                      <a:pPr algn="ctr"/>
                      <a:r>
                        <a:rPr lang="es-ES" sz="1800" b="1">
                          <a:latin typeface="Candara"/>
                        </a:rPr>
                        <a:t>ESTÁ</a:t>
                      </a:r>
                      <a:endParaRPr lang="es-ES" sz="1800" b="1" dirty="0">
                        <a:latin typeface="Candara"/>
                      </a:endParaRPr>
                    </a:p>
                  </a:txBody>
                  <a:tcPr marL="143926" marR="143926" marT="71963" marB="71963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s-ES" sz="1800" b="1" dirty="0">
                        <a:latin typeface="Candara"/>
                      </a:endParaRPr>
                    </a:p>
                  </a:txBody>
                  <a:tcPr marL="143926" marR="143926" marT="71963" marB="71963"/>
                </a:tc>
                <a:extLst>
                  <a:ext uri="{0D108BD9-81ED-4DB2-BD59-A6C34878D82A}">
                    <a16:rowId xmlns:a16="http://schemas.microsoft.com/office/drawing/2014/main" val="4113419561"/>
                  </a:ext>
                </a:extLst>
              </a:tr>
              <a:tr h="62033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1800" b="1" i="0" u="none" strike="noStrike" noProof="0">
                          <a:latin typeface="Candara"/>
                        </a:rPr>
                        <a:t>ESTAMOS</a:t>
                      </a:r>
                      <a:endParaRPr lang="es-ES" sz="1800" b="1" dirty="0">
                        <a:latin typeface="Candara"/>
                      </a:endParaRPr>
                    </a:p>
                  </a:txBody>
                  <a:tcPr marL="143926" marR="143926" marT="71963" marB="71963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1800" b="1" i="0" u="none" strike="noStrike" noProof="0">
                          <a:solidFill>
                            <a:schemeClr val="accent1"/>
                          </a:solidFill>
                          <a:latin typeface="Candara"/>
                        </a:rPr>
                        <a:t>Nosotros estamos</a:t>
                      </a:r>
                      <a:endParaRPr lang="es-ES" sz="1800" b="1" i="0" u="none" strike="noStrike" noProof="0" dirty="0">
                        <a:solidFill>
                          <a:schemeClr val="accent1"/>
                        </a:solidFill>
                        <a:latin typeface="Candara"/>
                      </a:endParaRPr>
                    </a:p>
                  </a:txBody>
                  <a:tcPr marL="143926" marR="143926" marT="71963" marB="71963"/>
                </a:tc>
                <a:extLst>
                  <a:ext uri="{0D108BD9-81ED-4DB2-BD59-A6C34878D82A}">
                    <a16:rowId xmlns:a16="http://schemas.microsoft.com/office/drawing/2014/main" val="559970075"/>
                  </a:ext>
                </a:extLst>
              </a:tr>
              <a:tr h="71254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1800" b="1" i="0" u="none" strike="noStrike" noProof="0">
                          <a:latin typeface="Candara"/>
                        </a:rPr>
                        <a:t>ESTÁN</a:t>
                      </a:r>
                      <a:endParaRPr lang="es-ES" sz="1800" b="1" dirty="0">
                        <a:latin typeface="Candara"/>
                      </a:endParaRPr>
                    </a:p>
                  </a:txBody>
                  <a:tcPr marL="143926" marR="143926" marT="71963" marB="71963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s-ES" sz="1800" b="1" dirty="0">
                        <a:latin typeface="Candara"/>
                      </a:endParaRPr>
                    </a:p>
                  </a:txBody>
                  <a:tcPr marL="143926" marR="143926" marT="71963" marB="71963"/>
                </a:tc>
                <a:extLst>
                  <a:ext uri="{0D108BD9-81ED-4DB2-BD59-A6C34878D82A}">
                    <a16:rowId xmlns:a16="http://schemas.microsoft.com/office/drawing/2014/main" val="1774888952"/>
                  </a:ext>
                </a:extLst>
              </a:tr>
              <a:tr h="679012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b="1" i="0" u="none" strike="noStrike" noProof="0">
                          <a:latin typeface="Candara"/>
                        </a:rPr>
                        <a:t>ESTÁS</a:t>
                      </a:r>
                      <a:endParaRPr lang="es-ES" sz="1800" b="0" i="0" u="none" strike="noStrike" noProof="0">
                        <a:latin typeface="Candara"/>
                      </a:endParaRPr>
                    </a:p>
                    <a:p>
                      <a:pPr lvl="0" algn="ctr">
                        <a:buNone/>
                      </a:pPr>
                      <a:endParaRPr lang="es-ES" sz="1800" b="1" dirty="0">
                        <a:latin typeface="Candara"/>
                      </a:endParaRPr>
                    </a:p>
                  </a:txBody>
                  <a:tcPr marL="143926" marR="143926" marT="71963" marB="71963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s-ES" sz="1800" b="1" dirty="0">
                        <a:latin typeface="Candara"/>
                      </a:endParaRPr>
                    </a:p>
                  </a:txBody>
                  <a:tcPr marL="143926" marR="143926" marT="71963" marB="71963"/>
                </a:tc>
                <a:extLst>
                  <a:ext uri="{0D108BD9-81ED-4DB2-BD59-A6C34878D82A}">
                    <a16:rowId xmlns:a16="http://schemas.microsoft.com/office/drawing/2014/main" val="3195227622"/>
                  </a:ext>
                </a:extLst>
              </a:tr>
            </a:tbl>
          </a:graphicData>
        </a:graphic>
      </p:graphicFrame>
      <p:sp>
        <p:nvSpPr>
          <p:cNvPr id="9" name="Estrella: 5 puntas 8">
            <a:extLst>
              <a:ext uri="{FF2B5EF4-FFF2-40B4-BE49-F238E27FC236}">
                <a16:creationId xmlns:a16="http://schemas.microsoft.com/office/drawing/2014/main" id="{C2662E47-73F4-4CE4-A6E6-A803A7B43F97}"/>
              </a:ext>
            </a:extLst>
          </p:cNvPr>
          <p:cNvSpPr/>
          <p:nvPr/>
        </p:nvSpPr>
        <p:spPr>
          <a:xfrm>
            <a:off x="159657" y="758372"/>
            <a:ext cx="571500" cy="55335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9" name="Tabla 4">
            <a:extLst>
              <a:ext uri="{FF2B5EF4-FFF2-40B4-BE49-F238E27FC236}">
                <a16:creationId xmlns:a16="http://schemas.microsoft.com/office/drawing/2014/main" id="{5D60B687-3C2E-4DFC-B8EB-B35CC8CCE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2896867"/>
              </p:ext>
            </p:extLst>
          </p:nvPr>
        </p:nvGraphicFramePr>
        <p:xfrm>
          <a:off x="4599213" y="1251856"/>
          <a:ext cx="2268943" cy="399409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68943">
                  <a:extLst>
                    <a:ext uri="{9D8B030D-6E8A-4147-A177-3AD203B41FA5}">
                      <a16:colId xmlns:a16="http://schemas.microsoft.com/office/drawing/2014/main" val="3958953995"/>
                    </a:ext>
                  </a:extLst>
                </a:gridCol>
              </a:tblGrid>
              <a:tr h="5555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2000" b="1" i="0" u="none" strike="noStrike" noProof="0">
                          <a:latin typeface="Candara"/>
                        </a:rPr>
                        <a:t>NOSOTROS </a:t>
                      </a:r>
                      <a:r>
                        <a:rPr lang="es-ES" sz="2000" b="0" i="1" u="none" strike="noStrike" noProof="0">
                          <a:solidFill>
                            <a:schemeClr val="dk1"/>
                          </a:solidFill>
                          <a:latin typeface="Candara"/>
                        </a:rPr>
                        <a:t>(we)</a:t>
                      </a:r>
                      <a:endParaRPr lang="es-ES"/>
                    </a:p>
                  </a:txBody>
                  <a:tcPr marL="146348" marR="146348" marT="73174" marB="73174"/>
                </a:tc>
                <a:extLst>
                  <a:ext uri="{0D108BD9-81ED-4DB2-BD59-A6C34878D82A}">
                    <a16:rowId xmlns:a16="http://schemas.microsoft.com/office/drawing/2014/main" val="2535083625"/>
                  </a:ext>
                </a:extLst>
              </a:tr>
              <a:tr h="70587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2000" b="1" i="0" u="none" strike="noStrike" noProof="0">
                          <a:latin typeface="Candara"/>
                        </a:rPr>
                        <a:t>VOSOTROS </a:t>
                      </a:r>
                      <a:r>
                        <a:rPr lang="es-ES" sz="2000" b="0" i="1" u="none" strike="noStrike" noProof="0">
                          <a:solidFill>
                            <a:schemeClr val="dk1"/>
                          </a:solidFill>
                          <a:latin typeface="Candara"/>
                        </a:rPr>
                        <a:t>(you)</a:t>
                      </a:r>
                      <a:endParaRPr lang="es-ES"/>
                    </a:p>
                  </a:txBody>
                  <a:tcPr marL="146348" marR="146348" marT="73174" marB="73174"/>
                </a:tc>
                <a:extLst>
                  <a:ext uri="{0D108BD9-81ED-4DB2-BD59-A6C34878D82A}">
                    <a16:rowId xmlns:a16="http://schemas.microsoft.com/office/drawing/2014/main" val="4014554183"/>
                  </a:ext>
                </a:extLst>
              </a:tr>
              <a:tr h="75689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2000" b="1" i="0" u="none" strike="noStrike" noProof="0">
                          <a:latin typeface="Candara"/>
                        </a:rPr>
                        <a:t>ELLOS </a:t>
                      </a:r>
                      <a:r>
                        <a:rPr lang="es-ES" sz="2000" b="0" i="1" u="none" strike="noStrike" noProof="0">
                          <a:solidFill>
                            <a:schemeClr val="dk1"/>
                          </a:solidFill>
                          <a:latin typeface="Candara"/>
                        </a:rPr>
                        <a:t>(they)</a:t>
                      </a:r>
                      <a:endParaRPr lang="es-ES"/>
                    </a:p>
                  </a:txBody>
                  <a:tcPr marL="146348" marR="146348" marT="73174" marB="73174"/>
                </a:tc>
                <a:extLst>
                  <a:ext uri="{0D108BD9-81ED-4DB2-BD59-A6C34878D82A}">
                    <a16:rowId xmlns:a16="http://schemas.microsoft.com/office/drawing/2014/main" val="4113419561"/>
                  </a:ext>
                </a:extLst>
              </a:tr>
              <a:tr h="75689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2000" b="1" i="0" u="none" strike="noStrike" noProof="0">
                          <a:latin typeface="Candara"/>
                        </a:rPr>
                        <a:t>TÚ </a:t>
                      </a:r>
                      <a:r>
                        <a:rPr lang="es-ES" sz="2000" b="0" i="1" u="none" strike="noStrike" noProof="0">
                          <a:latin typeface="Candara"/>
                        </a:rPr>
                        <a:t>(you)</a:t>
                      </a:r>
                      <a:endParaRPr lang="es-ES" sz="2000" b="0" i="1" kern="1200">
                        <a:solidFill>
                          <a:schemeClr val="dk1"/>
                        </a:solidFill>
                        <a:latin typeface="Candara"/>
                        <a:ea typeface="+mn-ea"/>
                        <a:cs typeface="+mn-cs"/>
                      </a:endParaRPr>
                    </a:p>
                  </a:txBody>
                  <a:tcPr marL="146348" marR="146348" marT="73174" marB="73174"/>
                </a:tc>
                <a:extLst>
                  <a:ext uri="{0D108BD9-81ED-4DB2-BD59-A6C34878D82A}">
                    <a16:rowId xmlns:a16="http://schemas.microsoft.com/office/drawing/2014/main" val="559970075"/>
                  </a:ext>
                </a:extLst>
              </a:tr>
              <a:tr h="66334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2000" b="1" i="0" u="none" strike="noStrike" noProof="0">
                          <a:latin typeface="Candara"/>
                        </a:rPr>
                        <a:t>YO</a:t>
                      </a:r>
                      <a:r>
                        <a:rPr lang="es-ES" sz="2000" b="1" i="1" u="none" strike="noStrike" noProof="0" dirty="0">
                          <a:latin typeface="Candara"/>
                        </a:rPr>
                        <a:t> </a:t>
                      </a:r>
                      <a:r>
                        <a:rPr lang="es-ES" sz="2000" b="0" i="1" u="none" strike="noStrike" noProof="0">
                          <a:latin typeface="Candara"/>
                        </a:rPr>
                        <a:t>(I)</a:t>
                      </a:r>
                      <a:endParaRPr lang="es-ES" sz="2000" b="0" i="1" kern="1200">
                        <a:solidFill>
                          <a:schemeClr val="dk1"/>
                        </a:solidFill>
                        <a:latin typeface="Candara"/>
                        <a:ea typeface="+mn-ea"/>
                        <a:cs typeface="+mn-cs"/>
                      </a:endParaRPr>
                    </a:p>
                  </a:txBody>
                  <a:tcPr marL="146348" marR="146348" marT="73174" marB="73174"/>
                </a:tc>
                <a:extLst>
                  <a:ext uri="{0D108BD9-81ED-4DB2-BD59-A6C34878D82A}">
                    <a16:rowId xmlns:a16="http://schemas.microsoft.com/office/drawing/2014/main" val="1774888952"/>
                  </a:ext>
                </a:extLst>
              </a:tr>
              <a:tr h="5555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2000" b="1" i="0" u="none" strike="noStrike" noProof="0">
                          <a:latin typeface="Candara"/>
                        </a:rPr>
                        <a:t>ÉL/ELLA </a:t>
                      </a:r>
                      <a:r>
                        <a:rPr lang="es-ES" sz="2000" b="0" i="1" u="none" strike="noStrike" noProof="0">
                          <a:latin typeface="Candara"/>
                        </a:rPr>
                        <a:t>(he/she)</a:t>
                      </a:r>
                      <a:endParaRPr lang="es-ES" sz="2000" b="0" i="1" kern="1200">
                        <a:solidFill>
                          <a:schemeClr val="dk1"/>
                        </a:solidFill>
                        <a:latin typeface="Candara"/>
                        <a:ea typeface="+mn-ea"/>
                        <a:cs typeface="+mn-cs"/>
                      </a:endParaRPr>
                    </a:p>
                  </a:txBody>
                  <a:tcPr marL="146348" marR="146348" marT="73174" marB="73174"/>
                </a:tc>
                <a:extLst>
                  <a:ext uri="{0D108BD9-81ED-4DB2-BD59-A6C34878D82A}">
                    <a16:rowId xmlns:a16="http://schemas.microsoft.com/office/drawing/2014/main" val="3195227622"/>
                  </a:ext>
                </a:extLst>
              </a:tr>
            </a:tbl>
          </a:graphicData>
        </a:graphic>
      </p:graphicFrame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66750345-D8FF-4A37-ABB2-46B4DDBCCCC9}"/>
              </a:ext>
            </a:extLst>
          </p:cNvPr>
          <p:cNvCxnSpPr/>
          <p:nvPr/>
        </p:nvCxnSpPr>
        <p:spPr>
          <a:xfrm>
            <a:off x="6745514" y="1502228"/>
            <a:ext cx="1776184" cy="19938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32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1421111-9BB7-4B14-BED7-4503702A0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FFFFFF"/>
                </a:solidFill>
                <a:ea typeface="+mj-lt"/>
                <a:cs typeface="+mj-lt"/>
              </a:rPr>
              <a:t>Choose which is the correct verb form. Pay close attention to the pronoun.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82FC74-8CC5-463D-B639-7D1F975B3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286" y="730165"/>
            <a:ext cx="6691083" cy="5397349"/>
          </a:xfrm>
        </p:spPr>
        <p:txBody>
          <a:bodyPr anchor="t">
            <a:normAutofit/>
          </a:bodyPr>
          <a:lstStyle/>
          <a:p>
            <a:r>
              <a:rPr lang="es-ES" sz="3200" b="1">
                <a:latin typeface="Candara"/>
              </a:rPr>
              <a:t>Vosotros (estoy/ </a:t>
            </a:r>
            <a:r>
              <a:rPr lang="es-ES" sz="3200" b="1" u="sng">
                <a:solidFill>
                  <a:schemeClr val="accent2">
                    <a:lumMod val="75000"/>
                  </a:schemeClr>
                </a:solidFill>
                <a:latin typeface="Candara"/>
              </a:rPr>
              <a:t>estáis</a:t>
            </a:r>
            <a:r>
              <a:rPr lang="es-ES" sz="3200" b="1">
                <a:latin typeface="Candara"/>
              </a:rPr>
              <a:t>) sentados.</a:t>
            </a:r>
          </a:p>
          <a:p>
            <a:r>
              <a:rPr lang="es-ES" sz="3200" b="1">
                <a:latin typeface="Candara"/>
              </a:rPr>
              <a:t>Ella (está/estamos) enferma.</a:t>
            </a:r>
          </a:p>
          <a:p>
            <a:r>
              <a:rPr lang="es-ES" sz="3200" b="1">
                <a:latin typeface="Candara"/>
              </a:rPr>
              <a:t>Nosotros (está/ estamos) en Londres.</a:t>
            </a:r>
          </a:p>
          <a:p>
            <a:r>
              <a:rPr lang="es-ES" sz="3200" b="1">
                <a:latin typeface="Candara"/>
              </a:rPr>
              <a:t>Ellos (Estáis/ están) de vacaciones.</a:t>
            </a:r>
          </a:p>
          <a:p>
            <a:r>
              <a:rPr lang="es-ES" sz="3200" b="1">
                <a:latin typeface="Candara"/>
              </a:rPr>
              <a:t>Tú (estás/ está) bebiendo agua.</a:t>
            </a:r>
          </a:p>
          <a:p>
            <a:r>
              <a:rPr lang="es-ES" sz="3200" b="1">
                <a:latin typeface="Candara"/>
              </a:rPr>
              <a:t>Vosotros (estáis/ estamos) muy bien.</a:t>
            </a:r>
          </a:p>
          <a:p>
            <a:r>
              <a:rPr lang="es-ES" sz="3200" b="1">
                <a:latin typeface="Candara"/>
              </a:rPr>
              <a:t>Yo (está/ estoy) tomando el sol.</a:t>
            </a:r>
          </a:p>
          <a:p>
            <a:r>
              <a:rPr lang="es-ES" sz="3200" b="1">
                <a:latin typeface="Candara"/>
              </a:rPr>
              <a:t>Él (estás/ está) en el metro.</a:t>
            </a:r>
            <a:endParaRPr lang="es-ES" sz="3200" b="1" dirty="0">
              <a:latin typeface="Candara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5229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5CE7AA-A215-40AA-8EF3-483BB1D4E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914" y="102054"/>
            <a:ext cx="11586028" cy="944564"/>
          </a:xfrm>
        </p:spPr>
        <p:txBody>
          <a:bodyPr/>
          <a:lstStyle/>
          <a:p>
            <a:r>
              <a:rPr lang="es-ES" sz="3200" b="1">
                <a:solidFill>
                  <a:schemeClr val="accent5">
                    <a:lumMod val="50000"/>
                  </a:schemeClr>
                </a:solidFill>
                <a:latin typeface="Candara"/>
                <a:ea typeface="+mj-lt"/>
                <a:cs typeface="+mj-lt"/>
              </a:rPr>
              <a:t>Complete the sentences using the correct verb 'ESTAR' </a:t>
            </a:r>
            <a:r>
              <a:rPr lang="es-ES" sz="3200" b="1" dirty="0">
                <a:solidFill>
                  <a:schemeClr val="accent5">
                    <a:lumMod val="50000"/>
                  </a:schemeClr>
                </a:solidFill>
                <a:latin typeface="Candara"/>
                <a:ea typeface="+mj-lt"/>
                <a:cs typeface="+mj-lt"/>
              </a:rPr>
              <a:t>form.</a:t>
            </a:r>
            <a:endParaRPr lang="es-ES" sz="3200" dirty="0">
              <a:solidFill>
                <a:schemeClr val="accent5">
                  <a:lumMod val="50000"/>
                </a:schemeClr>
              </a:solidFill>
              <a:latin typeface="Candara"/>
            </a:endParaRPr>
          </a:p>
        </p:txBody>
      </p:sp>
      <p:sp>
        <p:nvSpPr>
          <p:cNvPr id="4" name="Estrella: 5 puntas 3">
            <a:extLst>
              <a:ext uri="{FF2B5EF4-FFF2-40B4-BE49-F238E27FC236}">
                <a16:creationId xmlns:a16="http://schemas.microsoft.com/office/drawing/2014/main" id="{EE56425A-5304-4C2A-9165-A6F54EDBFA3A}"/>
              </a:ext>
            </a:extLst>
          </p:cNvPr>
          <p:cNvSpPr/>
          <p:nvPr/>
        </p:nvSpPr>
        <p:spPr>
          <a:xfrm>
            <a:off x="159657" y="377372"/>
            <a:ext cx="353786" cy="335642"/>
          </a:xfrm>
          <a:prstGeom prst="star5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395A797-2039-4D84-9692-C50AA853D336}"/>
              </a:ext>
            </a:extLst>
          </p:cNvPr>
          <p:cNvSpPr/>
          <p:nvPr/>
        </p:nvSpPr>
        <p:spPr>
          <a:xfrm>
            <a:off x="2289176" y="946604"/>
            <a:ext cx="8109855" cy="9162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tx1"/>
                </a:solidFill>
              </a:rPr>
              <a:t>USE:     E</a:t>
            </a:r>
            <a:r>
              <a:rPr lang="es-ES" b="1" strike="sngStrike">
                <a:solidFill>
                  <a:schemeClr val="tx1"/>
                </a:solidFill>
              </a:rPr>
              <a:t>stáis  </a:t>
            </a:r>
            <a:r>
              <a:rPr lang="es-ES" b="1" dirty="0">
                <a:solidFill>
                  <a:schemeClr val="tx1"/>
                </a:solidFill>
              </a:rPr>
              <a:t>      Está          Estoy            Estás                 Estamos       Están Estáis               Estás            Estoy            Está  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EA78147B-A2A7-4184-ACCA-D2FC5E7A9E61}"/>
              </a:ext>
            </a:extLst>
          </p:cNvPr>
          <p:cNvSpPr/>
          <p:nvPr/>
        </p:nvSpPr>
        <p:spPr>
          <a:xfrm>
            <a:off x="1021444" y="2137228"/>
            <a:ext cx="10586355" cy="4581071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2800" b="1" dirty="0">
              <a:solidFill>
                <a:srgbClr val="FFFFFF"/>
              </a:solidFill>
              <a:latin typeface="Candara"/>
            </a:endParaRPr>
          </a:p>
          <a:p>
            <a:r>
              <a:rPr lang="es-ES" sz="2800" b="1" i="1">
                <a:solidFill>
                  <a:schemeClr val="tx1"/>
                </a:solidFill>
                <a:latin typeface="Candara"/>
              </a:rPr>
              <a:t>Vosotros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 __</a:t>
            </a:r>
            <a:r>
              <a:rPr lang="es-ES" sz="2800" b="1">
                <a:solidFill>
                  <a:schemeClr val="accent1"/>
                </a:solidFill>
                <a:latin typeface="Candara"/>
              </a:rPr>
              <a:t>estáis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__ muy contentos hoy.</a:t>
            </a:r>
          </a:p>
          <a:p>
            <a:r>
              <a:rPr lang="es-ES" sz="2800" b="1" i="1">
                <a:solidFill>
                  <a:schemeClr val="tx1"/>
                </a:solidFill>
                <a:latin typeface="Candara"/>
              </a:rPr>
              <a:t>Ella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 ___________ muy cansada últimamente.</a:t>
            </a:r>
          </a:p>
          <a:p>
            <a:r>
              <a:rPr lang="es-ES" sz="2800" b="1">
                <a:solidFill>
                  <a:schemeClr val="tx1"/>
                </a:solidFill>
                <a:latin typeface="Candara"/>
              </a:rPr>
              <a:t>Lamentablemente </a:t>
            </a:r>
            <a:r>
              <a:rPr lang="es-ES" sz="2800" b="1" i="1">
                <a:solidFill>
                  <a:schemeClr val="tx1"/>
                </a:solidFill>
                <a:latin typeface="Candara"/>
              </a:rPr>
              <a:t>vosotros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 ___________ despedidos.</a:t>
            </a:r>
          </a:p>
          <a:p>
            <a:r>
              <a:rPr lang="es-ES" sz="2800" b="1" i="1">
                <a:solidFill>
                  <a:schemeClr val="tx1"/>
                </a:solidFill>
                <a:latin typeface="Candara"/>
              </a:rPr>
              <a:t>Tú 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____________ de vacaciones en la playa.</a:t>
            </a:r>
          </a:p>
          <a:p>
            <a:r>
              <a:rPr lang="es-ES" sz="2800" b="1" i="1">
                <a:solidFill>
                  <a:schemeClr val="tx1"/>
                </a:solidFill>
                <a:latin typeface="Candara"/>
              </a:rPr>
              <a:t>Él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 ___________ más gordito que antaño.</a:t>
            </a:r>
          </a:p>
          <a:p>
            <a:r>
              <a:rPr lang="es-ES" sz="2800" b="1" i="1">
                <a:solidFill>
                  <a:schemeClr val="tx1"/>
                </a:solidFill>
                <a:latin typeface="Candara"/>
              </a:rPr>
              <a:t>Yo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 __________ muy orgulloso del resultado.</a:t>
            </a:r>
          </a:p>
          <a:p>
            <a:r>
              <a:rPr lang="es-ES" sz="2800" b="1">
                <a:solidFill>
                  <a:schemeClr val="tx1"/>
                </a:solidFill>
                <a:latin typeface="Candara"/>
              </a:rPr>
              <a:t>Parece ser que  </a:t>
            </a:r>
            <a:r>
              <a:rPr lang="es-ES" sz="2800" b="1" i="1">
                <a:solidFill>
                  <a:schemeClr val="tx1"/>
                </a:solidFill>
                <a:latin typeface="Candara"/>
              </a:rPr>
              <a:t>ellos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 __________  ausentes.</a:t>
            </a:r>
          </a:p>
          <a:p>
            <a:r>
              <a:rPr lang="es-ES" sz="2800" b="1" i="1">
                <a:solidFill>
                  <a:schemeClr val="tx1"/>
                </a:solidFill>
                <a:latin typeface="Candara"/>
              </a:rPr>
              <a:t>Nosotros 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____________ todos juntos para celebrarlo.</a:t>
            </a:r>
          </a:p>
          <a:p>
            <a:r>
              <a:rPr lang="es-ES" sz="2800" b="1">
                <a:solidFill>
                  <a:schemeClr val="tx1"/>
                </a:solidFill>
                <a:latin typeface="Candara"/>
              </a:rPr>
              <a:t>¡</a:t>
            </a:r>
            <a:r>
              <a:rPr lang="es-ES" sz="2800" b="1" i="1">
                <a:solidFill>
                  <a:schemeClr val="tx1"/>
                </a:solidFill>
                <a:latin typeface="Candara"/>
              </a:rPr>
              <a:t>Tú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 jamás __________ en casa!</a:t>
            </a:r>
          </a:p>
          <a:p>
            <a:r>
              <a:rPr lang="es-ES" sz="2800" b="1" i="1">
                <a:solidFill>
                  <a:schemeClr val="tx1"/>
                </a:solidFill>
                <a:latin typeface="Candara"/>
              </a:rPr>
              <a:t>Yo </a:t>
            </a:r>
            <a:r>
              <a:rPr lang="es-ES" sz="2800" b="1">
                <a:solidFill>
                  <a:schemeClr val="tx1"/>
                </a:solidFill>
                <a:latin typeface="Candara"/>
              </a:rPr>
              <a:t>____________ estudiando para el examen.</a:t>
            </a:r>
            <a:endParaRPr lang="es-ES" sz="2800" b="1" dirty="0">
              <a:solidFill>
                <a:schemeClr val="tx1"/>
              </a:solidFill>
              <a:latin typeface="Candara"/>
            </a:endParaRPr>
          </a:p>
          <a:p>
            <a:pPr algn="ctr"/>
            <a:endParaRPr lang="es-ES" dirty="0">
              <a:solidFill>
                <a:schemeClr val="tx1"/>
              </a:solidFill>
              <a:latin typeface="Candara"/>
            </a:endParaRPr>
          </a:p>
          <a:p>
            <a:pPr algn="ctr"/>
            <a:endParaRPr lang="es-ES" dirty="0">
              <a:solidFill>
                <a:schemeClr val="tx1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810662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 descr="Imagen que contiene cuarto&#10;&#10;Descripción generada con confianza muy alta">
            <a:extLst>
              <a:ext uri="{FF2B5EF4-FFF2-40B4-BE49-F238E27FC236}">
                <a16:creationId xmlns:a16="http://schemas.microsoft.com/office/drawing/2014/main" id="{550F9A7C-FD93-4DBE-8559-2EA7D4CF14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235" y="354"/>
            <a:ext cx="12065562" cy="6809798"/>
          </a:xfrm>
        </p:spPr>
      </p:pic>
    </p:spTree>
    <p:extLst>
      <p:ext uri="{BB962C8B-B14F-4D97-AF65-F5344CB8AC3E}">
        <p14:creationId xmlns:p14="http://schemas.microsoft.com/office/powerpoint/2010/main" val="1624228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D1F2A83-0BD3-4140-95AA-B6735C574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s-ES" sz="3700">
                <a:solidFill>
                  <a:srgbClr val="FFFFFF"/>
                </a:solidFill>
                <a:ea typeface="+mj-lt"/>
                <a:cs typeface="+mj-lt"/>
              </a:rPr>
              <a:t>The pronouns have been messed up!!</a:t>
            </a:r>
            <a:br>
              <a:rPr lang="es-ES" sz="3700">
                <a:solidFill>
                  <a:srgbClr val="FFFFFF"/>
                </a:solidFill>
                <a:ea typeface="+mj-lt"/>
                <a:cs typeface="+mj-lt"/>
              </a:rPr>
            </a:br>
            <a:r>
              <a:rPr lang="es-ES" sz="3700">
                <a:solidFill>
                  <a:srgbClr val="FFFFFF"/>
                </a:solidFill>
                <a:ea typeface="+mj-lt"/>
                <a:cs typeface="+mj-lt"/>
              </a:rPr>
              <a:t>  </a:t>
            </a:r>
            <a:br>
              <a:rPr lang="es-ES" sz="3700">
                <a:solidFill>
                  <a:srgbClr val="FFFFFF"/>
                </a:solidFill>
                <a:ea typeface="+mj-lt"/>
                <a:cs typeface="+mj-lt"/>
              </a:rPr>
            </a:br>
            <a:r>
              <a:rPr lang="es-ES" sz="3700">
                <a:solidFill>
                  <a:srgbClr val="FFFFFF"/>
                </a:solidFill>
                <a:ea typeface="+mj-lt"/>
                <a:cs typeface="+mj-lt"/>
              </a:rPr>
              <a:t> Match each pronoun with its verb form and write it correctly as in the example.</a:t>
            </a:r>
            <a:endParaRPr lang="es-ES" sz="3700">
              <a:solidFill>
                <a:srgbClr val="FFFFFF"/>
              </a:solidFill>
            </a:endParaRPr>
          </a:p>
        </p:txBody>
      </p:sp>
      <p:graphicFrame>
        <p:nvGraphicFramePr>
          <p:cNvPr id="8" name="Tabla 4">
            <a:extLst>
              <a:ext uri="{FF2B5EF4-FFF2-40B4-BE49-F238E27FC236}">
                <a16:creationId xmlns:a16="http://schemas.microsoft.com/office/drawing/2014/main" id="{B9E928FA-76B5-445D-8749-6C2F9B2EEA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433390"/>
              </p:ext>
            </p:extLst>
          </p:nvPr>
        </p:nvGraphicFramePr>
        <p:xfrm>
          <a:off x="8300357" y="1197428"/>
          <a:ext cx="3677929" cy="411277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39308">
                  <a:extLst>
                    <a:ext uri="{9D8B030D-6E8A-4147-A177-3AD203B41FA5}">
                      <a16:colId xmlns:a16="http://schemas.microsoft.com/office/drawing/2014/main" val="4067350595"/>
                    </a:ext>
                  </a:extLst>
                </a:gridCol>
                <a:gridCol w="2138621">
                  <a:extLst>
                    <a:ext uri="{9D8B030D-6E8A-4147-A177-3AD203B41FA5}">
                      <a16:colId xmlns:a16="http://schemas.microsoft.com/office/drawing/2014/main" val="1323534861"/>
                    </a:ext>
                  </a:extLst>
                </a:gridCol>
              </a:tblGrid>
              <a:tr h="653864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b="1" i="0" u="none" strike="noStrike" noProof="0">
                          <a:latin typeface="Candara"/>
                        </a:rPr>
                        <a:t>ESTÁIS</a:t>
                      </a:r>
                      <a:endParaRPr lang="es-ES" sz="1800" b="0" i="0" u="none" strike="noStrike" noProof="0">
                        <a:latin typeface="Candara"/>
                      </a:endParaRPr>
                    </a:p>
                  </a:txBody>
                  <a:tcPr marL="143926" marR="143926" marT="71963" marB="71963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1800" b="1">
                          <a:solidFill>
                            <a:schemeClr val="accent1"/>
                          </a:solidFill>
                          <a:latin typeface="Candara"/>
                        </a:rPr>
                        <a:t>Vosotros estáis</a:t>
                      </a:r>
                    </a:p>
                  </a:txBody>
                  <a:tcPr marL="143926" marR="143926" marT="71963" marB="71963"/>
                </a:tc>
                <a:extLst>
                  <a:ext uri="{0D108BD9-81ED-4DB2-BD59-A6C34878D82A}">
                    <a16:rowId xmlns:a16="http://schemas.microsoft.com/office/drawing/2014/main" val="2535083625"/>
                  </a:ext>
                </a:extLst>
              </a:tr>
              <a:tr h="72930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1800" b="1" i="0" u="none" strike="noStrike" noProof="0">
                          <a:latin typeface="Candara"/>
                        </a:rPr>
                        <a:t>ESTOY</a:t>
                      </a:r>
                      <a:endParaRPr lang="es-ES" sz="1800" b="1" dirty="0">
                        <a:latin typeface="Candara"/>
                      </a:endParaRPr>
                    </a:p>
                  </a:txBody>
                  <a:tcPr marL="143926" marR="143926" marT="71963" marB="71963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1800" b="1">
                          <a:solidFill>
                            <a:schemeClr val="accent1"/>
                          </a:solidFill>
                          <a:latin typeface="Candara"/>
                        </a:rPr>
                        <a:t>Yo estoy</a:t>
                      </a:r>
                    </a:p>
                  </a:txBody>
                  <a:tcPr marL="143926" marR="143926" marT="71963" marB="71963"/>
                </a:tc>
                <a:extLst>
                  <a:ext uri="{0D108BD9-81ED-4DB2-BD59-A6C34878D82A}">
                    <a16:rowId xmlns:a16="http://schemas.microsoft.com/office/drawing/2014/main" val="4014554183"/>
                  </a:ext>
                </a:extLst>
              </a:tr>
              <a:tr h="704161">
                <a:tc>
                  <a:txBody>
                    <a:bodyPr/>
                    <a:lstStyle/>
                    <a:p>
                      <a:pPr algn="ctr"/>
                      <a:r>
                        <a:rPr lang="es-ES" sz="1800" b="1">
                          <a:latin typeface="Candara"/>
                        </a:rPr>
                        <a:t>ESTÁ</a:t>
                      </a:r>
                      <a:endParaRPr lang="es-ES" sz="1800" b="1" dirty="0">
                        <a:latin typeface="Candara"/>
                      </a:endParaRPr>
                    </a:p>
                  </a:txBody>
                  <a:tcPr marL="143926" marR="143926" marT="71963" marB="71963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1800" b="1">
                          <a:solidFill>
                            <a:schemeClr val="accent1"/>
                          </a:solidFill>
                          <a:latin typeface="Candara"/>
                        </a:rPr>
                        <a:t>Él está</a:t>
                      </a:r>
                    </a:p>
                  </a:txBody>
                  <a:tcPr marL="143926" marR="143926" marT="71963" marB="71963"/>
                </a:tc>
                <a:extLst>
                  <a:ext uri="{0D108BD9-81ED-4DB2-BD59-A6C34878D82A}">
                    <a16:rowId xmlns:a16="http://schemas.microsoft.com/office/drawing/2014/main" val="4113419561"/>
                  </a:ext>
                </a:extLst>
              </a:tr>
              <a:tr h="62033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1800" b="1" i="0" u="none" strike="noStrike" noProof="0">
                          <a:latin typeface="Candara"/>
                        </a:rPr>
                        <a:t>ESTAMOS</a:t>
                      </a:r>
                      <a:endParaRPr lang="es-ES" sz="1800" b="1" dirty="0">
                        <a:latin typeface="Candara"/>
                      </a:endParaRPr>
                    </a:p>
                  </a:txBody>
                  <a:tcPr marL="143926" marR="143926" marT="71963" marB="71963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1800" b="1" i="0" u="none" strike="noStrike" noProof="0">
                          <a:solidFill>
                            <a:schemeClr val="accent1"/>
                          </a:solidFill>
                          <a:latin typeface="Candara"/>
                        </a:rPr>
                        <a:t>Nosotros estamos</a:t>
                      </a:r>
                    </a:p>
                  </a:txBody>
                  <a:tcPr marL="143926" marR="143926" marT="71963" marB="71963"/>
                </a:tc>
                <a:extLst>
                  <a:ext uri="{0D108BD9-81ED-4DB2-BD59-A6C34878D82A}">
                    <a16:rowId xmlns:a16="http://schemas.microsoft.com/office/drawing/2014/main" val="559970075"/>
                  </a:ext>
                </a:extLst>
              </a:tr>
              <a:tr h="71254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1800" b="1" i="0" u="none" strike="noStrike" noProof="0">
                          <a:latin typeface="Candara"/>
                        </a:rPr>
                        <a:t>ESTÁN</a:t>
                      </a:r>
                      <a:endParaRPr lang="es-ES" sz="1800" b="1" dirty="0">
                        <a:latin typeface="Candara"/>
                      </a:endParaRPr>
                    </a:p>
                  </a:txBody>
                  <a:tcPr marL="143926" marR="143926" marT="71963" marB="71963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1800" b="1">
                          <a:solidFill>
                            <a:schemeClr val="accent1"/>
                          </a:solidFill>
                          <a:latin typeface="Candara"/>
                        </a:rPr>
                        <a:t>Ellos están</a:t>
                      </a:r>
                    </a:p>
                  </a:txBody>
                  <a:tcPr marL="143926" marR="143926" marT="71963" marB="71963"/>
                </a:tc>
                <a:extLst>
                  <a:ext uri="{0D108BD9-81ED-4DB2-BD59-A6C34878D82A}">
                    <a16:rowId xmlns:a16="http://schemas.microsoft.com/office/drawing/2014/main" val="1774888952"/>
                  </a:ext>
                </a:extLst>
              </a:tr>
              <a:tr h="679012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b="1" i="0" u="none" strike="noStrike" noProof="0">
                          <a:latin typeface="Candara"/>
                        </a:rPr>
                        <a:t>ESTÁS</a:t>
                      </a:r>
                      <a:endParaRPr lang="es-ES" sz="1800" b="0" i="0" u="none" strike="noStrike" noProof="0">
                        <a:latin typeface="Candara"/>
                      </a:endParaRPr>
                    </a:p>
                    <a:p>
                      <a:pPr lvl="0" algn="ctr">
                        <a:buNone/>
                      </a:pPr>
                      <a:endParaRPr lang="es-ES" sz="1800" b="1" dirty="0">
                        <a:latin typeface="Candara"/>
                      </a:endParaRPr>
                    </a:p>
                  </a:txBody>
                  <a:tcPr marL="143926" marR="143926" marT="71963" marB="71963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1800" b="1">
                          <a:solidFill>
                            <a:schemeClr val="accent1"/>
                          </a:solidFill>
                          <a:latin typeface="Candara"/>
                        </a:rPr>
                        <a:t>Tú estás</a:t>
                      </a:r>
                    </a:p>
                  </a:txBody>
                  <a:tcPr marL="143926" marR="143926" marT="71963" marB="71963"/>
                </a:tc>
                <a:extLst>
                  <a:ext uri="{0D108BD9-81ED-4DB2-BD59-A6C34878D82A}">
                    <a16:rowId xmlns:a16="http://schemas.microsoft.com/office/drawing/2014/main" val="3195227622"/>
                  </a:ext>
                </a:extLst>
              </a:tr>
            </a:tbl>
          </a:graphicData>
        </a:graphic>
      </p:graphicFrame>
      <p:sp>
        <p:nvSpPr>
          <p:cNvPr id="9" name="Estrella: 5 puntas 8">
            <a:extLst>
              <a:ext uri="{FF2B5EF4-FFF2-40B4-BE49-F238E27FC236}">
                <a16:creationId xmlns:a16="http://schemas.microsoft.com/office/drawing/2014/main" id="{C2662E47-73F4-4CE4-A6E6-A803A7B43F97}"/>
              </a:ext>
            </a:extLst>
          </p:cNvPr>
          <p:cNvSpPr/>
          <p:nvPr/>
        </p:nvSpPr>
        <p:spPr>
          <a:xfrm>
            <a:off x="159657" y="758372"/>
            <a:ext cx="571500" cy="55335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9" name="Tabla 4">
            <a:extLst>
              <a:ext uri="{FF2B5EF4-FFF2-40B4-BE49-F238E27FC236}">
                <a16:creationId xmlns:a16="http://schemas.microsoft.com/office/drawing/2014/main" id="{5D60B687-3C2E-4DFC-B8EB-B35CC8CCE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7447551"/>
              </p:ext>
            </p:extLst>
          </p:nvPr>
        </p:nvGraphicFramePr>
        <p:xfrm>
          <a:off x="4599213" y="1251856"/>
          <a:ext cx="2268943" cy="399409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68943">
                  <a:extLst>
                    <a:ext uri="{9D8B030D-6E8A-4147-A177-3AD203B41FA5}">
                      <a16:colId xmlns:a16="http://schemas.microsoft.com/office/drawing/2014/main" val="3958953995"/>
                    </a:ext>
                  </a:extLst>
                </a:gridCol>
              </a:tblGrid>
              <a:tr h="5555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2000" b="1" i="0" u="none" strike="noStrike" noProof="0">
                          <a:latin typeface="Candara"/>
                        </a:rPr>
                        <a:t>NOSOTROS </a:t>
                      </a:r>
                      <a:r>
                        <a:rPr lang="es-ES" sz="2000" b="0" i="1" u="none" strike="noStrike" noProof="0">
                          <a:solidFill>
                            <a:schemeClr val="dk1"/>
                          </a:solidFill>
                          <a:latin typeface="Candara"/>
                        </a:rPr>
                        <a:t>(we)</a:t>
                      </a:r>
                      <a:endParaRPr lang="es-ES"/>
                    </a:p>
                  </a:txBody>
                  <a:tcPr marL="146348" marR="146348" marT="73174" marB="73174"/>
                </a:tc>
                <a:extLst>
                  <a:ext uri="{0D108BD9-81ED-4DB2-BD59-A6C34878D82A}">
                    <a16:rowId xmlns:a16="http://schemas.microsoft.com/office/drawing/2014/main" val="2535083625"/>
                  </a:ext>
                </a:extLst>
              </a:tr>
              <a:tr h="70587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2000" b="1" i="0" u="none" strike="noStrike" noProof="0">
                          <a:latin typeface="Candara"/>
                        </a:rPr>
                        <a:t>VOSOTROS </a:t>
                      </a:r>
                      <a:r>
                        <a:rPr lang="es-ES" sz="2000" b="0" i="1" u="none" strike="noStrike" noProof="0">
                          <a:solidFill>
                            <a:schemeClr val="dk1"/>
                          </a:solidFill>
                          <a:latin typeface="Candara"/>
                        </a:rPr>
                        <a:t>(you)</a:t>
                      </a:r>
                      <a:endParaRPr lang="es-ES"/>
                    </a:p>
                  </a:txBody>
                  <a:tcPr marL="146348" marR="146348" marT="73174" marB="73174"/>
                </a:tc>
                <a:extLst>
                  <a:ext uri="{0D108BD9-81ED-4DB2-BD59-A6C34878D82A}">
                    <a16:rowId xmlns:a16="http://schemas.microsoft.com/office/drawing/2014/main" val="4014554183"/>
                  </a:ext>
                </a:extLst>
              </a:tr>
              <a:tr h="75689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2000" b="1" i="0" u="none" strike="noStrike" noProof="0">
                          <a:latin typeface="Candara"/>
                        </a:rPr>
                        <a:t>ELLOS </a:t>
                      </a:r>
                      <a:r>
                        <a:rPr lang="es-ES" sz="2000" b="0" i="1" u="none" strike="noStrike" noProof="0">
                          <a:solidFill>
                            <a:schemeClr val="dk1"/>
                          </a:solidFill>
                          <a:latin typeface="Candara"/>
                        </a:rPr>
                        <a:t>(they)</a:t>
                      </a:r>
                      <a:endParaRPr lang="es-ES"/>
                    </a:p>
                  </a:txBody>
                  <a:tcPr marL="146348" marR="146348" marT="73174" marB="73174"/>
                </a:tc>
                <a:extLst>
                  <a:ext uri="{0D108BD9-81ED-4DB2-BD59-A6C34878D82A}">
                    <a16:rowId xmlns:a16="http://schemas.microsoft.com/office/drawing/2014/main" val="4113419561"/>
                  </a:ext>
                </a:extLst>
              </a:tr>
              <a:tr h="75689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2000" b="1" i="0" u="none" strike="noStrike" noProof="0">
                          <a:latin typeface="Candara"/>
                        </a:rPr>
                        <a:t>TÚ </a:t>
                      </a:r>
                      <a:r>
                        <a:rPr lang="es-ES" sz="2000" b="0" i="1" u="none" strike="noStrike" noProof="0">
                          <a:latin typeface="Candara"/>
                        </a:rPr>
                        <a:t>(you)</a:t>
                      </a:r>
                      <a:endParaRPr lang="es-ES" sz="2000" b="0" i="1" kern="1200">
                        <a:solidFill>
                          <a:schemeClr val="dk1"/>
                        </a:solidFill>
                        <a:latin typeface="Candara"/>
                        <a:ea typeface="+mn-ea"/>
                        <a:cs typeface="+mn-cs"/>
                      </a:endParaRPr>
                    </a:p>
                  </a:txBody>
                  <a:tcPr marL="146348" marR="146348" marT="73174" marB="73174"/>
                </a:tc>
                <a:extLst>
                  <a:ext uri="{0D108BD9-81ED-4DB2-BD59-A6C34878D82A}">
                    <a16:rowId xmlns:a16="http://schemas.microsoft.com/office/drawing/2014/main" val="559970075"/>
                  </a:ext>
                </a:extLst>
              </a:tr>
              <a:tr h="66334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2000" b="1" i="0" u="none" strike="noStrike" noProof="0">
                          <a:latin typeface="Candara"/>
                        </a:rPr>
                        <a:t>YO</a:t>
                      </a:r>
                      <a:r>
                        <a:rPr lang="es-ES" sz="2000" b="1" i="1" u="none" strike="noStrike" noProof="0" dirty="0">
                          <a:latin typeface="Candara"/>
                        </a:rPr>
                        <a:t> </a:t>
                      </a:r>
                      <a:r>
                        <a:rPr lang="es-ES" sz="2000" b="0" i="1" u="none" strike="noStrike" noProof="0">
                          <a:latin typeface="Candara"/>
                        </a:rPr>
                        <a:t>(I)</a:t>
                      </a:r>
                      <a:endParaRPr lang="es-ES" sz="2000" b="0" i="1" kern="1200">
                        <a:solidFill>
                          <a:schemeClr val="dk1"/>
                        </a:solidFill>
                        <a:latin typeface="Candara"/>
                        <a:ea typeface="+mn-ea"/>
                        <a:cs typeface="+mn-cs"/>
                      </a:endParaRPr>
                    </a:p>
                  </a:txBody>
                  <a:tcPr marL="146348" marR="146348" marT="73174" marB="73174"/>
                </a:tc>
                <a:extLst>
                  <a:ext uri="{0D108BD9-81ED-4DB2-BD59-A6C34878D82A}">
                    <a16:rowId xmlns:a16="http://schemas.microsoft.com/office/drawing/2014/main" val="1774888952"/>
                  </a:ext>
                </a:extLst>
              </a:tr>
              <a:tr h="5555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2000" b="1" i="0" u="none" strike="noStrike" noProof="0">
                          <a:latin typeface="Candara"/>
                        </a:rPr>
                        <a:t>ÉL/ELLA </a:t>
                      </a:r>
                      <a:r>
                        <a:rPr lang="es-ES" sz="2000" b="0" i="1" u="none" strike="noStrike" noProof="0">
                          <a:latin typeface="Candara"/>
                        </a:rPr>
                        <a:t>(he/she)</a:t>
                      </a:r>
                      <a:endParaRPr lang="es-ES" sz="2000" b="0" i="1" kern="1200">
                        <a:solidFill>
                          <a:schemeClr val="dk1"/>
                        </a:solidFill>
                        <a:latin typeface="Candara"/>
                        <a:ea typeface="+mn-ea"/>
                        <a:cs typeface="+mn-cs"/>
                      </a:endParaRPr>
                    </a:p>
                  </a:txBody>
                  <a:tcPr marL="146348" marR="146348" marT="73174" marB="73174"/>
                </a:tc>
                <a:extLst>
                  <a:ext uri="{0D108BD9-81ED-4DB2-BD59-A6C34878D82A}">
                    <a16:rowId xmlns:a16="http://schemas.microsoft.com/office/drawing/2014/main" val="3195227622"/>
                  </a:ext>
                </a:extLst>
              </a:tr>
            </a:tbl>
          </a:graphicData>
        </a:graphic>
      </p:graphicFrame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66750345-D8FF-4A37-ABB2-46B4DDBCCCC9}"/>
              </a:ext>
            </a:extLst>
          </p:cNvPr>
          <p:cNvCxnSpPr/>
          <p:nvPr/>
        </p:nvCxnSpPr>
        <p:spPr>
          <a:xfrm>
            <a:off x="6745514" y="1502228"/>
            <a:ext cx="1776184" cy="19938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0282ECBD-2577-47BF-A583-194B0FC78F67}"/>
              </a:ext>
            </a:extLst>
          </p:cNvPr>
          <p:cNvCxnSpPr>
            <a:cxnSpLocks/>
          </p:cNvCxnSpPr>
          <p:nvPr/>
        </p:nvCxnSpPr>
        <p:spPr>
          <a:xfrm flipV="1">
            <a:off x="6691085" y="2797627"/>
            <a:ext cx="2002969" cy="20882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5BCD5C1C-0BD2-489C-B744-467075231F8E}"/>
              </a:ext>
            </a:extLst>
          </p:cNvPr>
          <p:cNvCxnSpPr>
            <a:cxnSpLocks/>
          </p:cNvCxnSpPr>
          <p:nvPr/>
        </p:nvCxnSpPr>
        <p:spPr>
          <a:xfrm flipV="1">
            <a:off x="6545943" y="2080984"/>
            <a:ext cx="2021113" cy="22968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BA9D6B0B-1244-48E6-85CF-0F2EA67E1CF5}"/>
              </a:ext>
            </a:extLst>
          </p:cNvPr>
          <p:cNvCxnSpPr>
            <a:cxnSpLocks/>
          </p:cNvCxnSpPr>
          <p:nvPr/>
        </p:nvCxnSpPr>
        <p:spPr>
          <a:xfrm flipV="1">
            <a:off x="6727372" y="1445984"/>
            <a:ext cx="1921326" cy="7728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EF9F1E10-2803-4277-89EF-4C5CC60070CB}"/>
              </a:ext>
            </a:extLst>
          </p:cNvPr>
          <p:cNvCxnSpPr>
            <a:cxnSpLocks/>
          </p:cNvCxnSpPr>
          <p:nvPr/>
        </p:nvCxnSpPr>
        <p:spPr>
          <a:xfrm>
            <a:off x="6627585" y="2726871"/>
            <a:ext cx="2048326" cy="13770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4A9F2E4A-7D07-435D-AD60-1B7761DEA94C}"/>
              </a:ext>
            </a:extLst>
          </p:cNvPr>
          <p:cNvCxnSpPr>
            <a:cxnSpLocks/>
          </p:cNvCxnSpPr>
          <p:nvPr/>
        </p:nvCxnSpPr>
        <p:spPr>
          <a:xfrm>
            <a:off x="6437086" y="3561442"/>
            <a:ext cx="2211612" cy="12228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563856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BrushVTI">
  <a:themeElements>
    <a:clrScheme name="Office">
      <a:dk1>
        <a:srgbClr val="000000"/>
      </a:dk1>
      <a:lt1>
        <a:srgbClr val="FFFFFF"/>
      </a:lt1>
      <a:dk2>
        <a:srgbClr val="2E3948"/>
      </a:dk2>
      <a:lt2>
        <a:srgbClr val="E7E6E6"/>
      </a:lt2>
      <a:accent1>
        <a:srgbClr val="5A82CB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A9718D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ShapesVTI</vt:lpstr>
      <vt:lpstr>BrushVTI</vt:lpstr>
      <vt:lpstr>Verbo estar.</vt:lpstr>
      <vt:lpstr>- As we saw in last week's lesson, the verb 'to be' in Spanish can have two different meanings (SER or ESTAR).  - It is important to know when we should use each of these verbs, because they do not mean the same.  - In today's lesson we will learn the verb 'ESTAR'.</vt:lpstr>
      <vt:lpstr>Conjugación del verbo 'ESTAR' (Conjugation of the verb 'ESTAR')</vt:lpstr>
      <vt:lpstr> </vt:lpstr>
      <vt:lpstr>The pronouns have been messed up!!     Match each pronoun with its verb form and write it correctly as in the example.</vt:lpstr>
      <vt:lpstr>Choose which is the correct verb form. Pay close attention to the pronoun.</vt:lpstr>
      <vt:lpstr>Complete the sentences using the correct verb 'ESTAR' form.</vt:lpstr>
      <vt:lpstr>Presentación de PowerPoint</vt:lpstr>
      <vt:lpstr>The pronouns have been messed up!!     Match each pronoun with its verb form and write it correctly as in the example.</vt:lpstr>
      <vt:lpstr>Choose which is the correct verb form. Pay close attention to the pronoun</vt:lpstr>
      <vt:lpstr>Complete the sentences using the correct verb 'ESTAR' form.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370</cp:revision>
  <dcterms:created xsi:type="dcterms:W3CDTF">2012-07-30T22:48:03Z</dcterms:created>
  <dcterms:modified xsi:type="dcterms:W3CDTF">2020-05-11T16:20:25Z</dcterms:modified>
</cp:coreProperties>
</file>