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2" r:id="rId8"/>
    <p:sldId id="264" r:id="rId9"/>
    <p:sldId id="261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D86E3-BFBE-4FC0-8105-E096BC924D70}" v="772" dt="2020-05-11T16:17:02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0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4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7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8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5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2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2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6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7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F6A413-57BB-42C3-A32A-A175AFA9E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645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s-ES" sz="5400" b="1" dirty="0"/>
              <a:t>Los días de la semana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400" b="1" dirty="0"/>
              <a:t>¡Hola </a:t>
            </a:r>
            <a:r>
              <a:rPr lang="es-ES" sz="2400" b="1" dirty="0" err="1"/>
              <a:t>year</a:t>
            </a:r>
            <a:r>
              <a:rPr lang="es-ES" sz="2400" b="1" dirty="0"/>
              <a:t> 3!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2B706162-3174-4BD0-99B5-5A1F12B4F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6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70B0EA1-C5DD-480D-BFBD-573711412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20841"/>
              </p:ext>
            </p:extLst>
          </p:nvPr>
        </p:nvGraphicFramePr>
        <p:xfrm>
          <a:off x="1182688" y="2392363"/>
          <a:ext cx="3102652" cy="39558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02652">
                  <a:extLst>
                    <a:ext uri="{9D8B030D-6E8A-4147-A177-3AD203B41FA5}">
                      <a16:colId xmlns:a16="http://schemas.microsoft.com/office/drawing/2014/main" val="2541073629"/>
                    </a:ext>
                  </a:extLst>
                </a:gridCol>
              </a:tblGrid>
              <a:tr h="565121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71764"/>
                  </a:ext>
                </a:extLst>
              </a:tr>
              <a:tr h="565121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Sunday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994822"/>
                  </a:ext>
                </a:extLst>
              </a:tr>
              <a:tr h="565121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Thursday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929458"/>
                  </a:ext>
                </a:extLst>
              </a:tr>
              <a:tr h="565121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Tuesday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982252"/>
                  </a:ext>
                </a:extLst>
              </a:tr>
              <a:tr h="565121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Wednesday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505614"/>
                  </a:ext>
                </a:extLst>
              </a:tr>
              <a:tr h="565121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Monday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842053"/>
                  </a:ext>
                </a:extLst>
              </a:tr>
              <a:tr h="565121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342208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DBDE839C-942A-4015-AA2C-E8B1705FF4C6}"/>
              </a:ext>
            </a:extLst>
          </p:cNvPr>
          <p:cNvSpPr/>
          <p:nvPr/>
        </p:nvSpPr>
        <p:spPr>
          <a:xfrm>
            <a:off x="1000125" y="304800"/>
            <a:ext cx="9982200" cy="1228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tx1"/>
                </a:solidFill>
                <a:ea typeface="+mn-lt"/>
                <a:cs typeface="+mn-lt"/>
              </a:rPr>
              <a:t>Match the day of the week in English with its correspondent in Spanish. But be careful, the days are not ordered!</a:t>
            </a:r>
            <a:endParaRPr lang="es-ES" sz="2400" b="1">
              <a:solidFill>
                <a:schemeClr val="tx1"/>
              </a:solidFill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56964DCE-5C45-4DCA-9D93-372005E82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285456"/>
              </p:ext>
            </p:extLst>
          </p:nvPr>
        </p:nvGraphicFramePr>
        <p:xfrm>
          <a:off x="7019925" y="2352675"/>
          <a:ext cx="3477271" cy="39611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477271">
                  <a:extLst>
                    <a:ext uri="{9D8B030D-6E8A-4147-A177-3AD203B41FA5}">
                      <a16:colId xmlns:a16="http://schemas.microsoft.com/office/drawing/2014/main" val="165737381"/>
                    </a:ext>
                  </a:extLst>
                </a:gridCol>
              </a:tblGrid>
              <a:tr h="565878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Sábado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543408"/>
                  </a:ext>
                </a:extLst>
              </a:tr>
              <a:tr h="565878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Lunes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284438"/>
                  </a:ext>
                </a:extLst>
              </a:tr>
              <a:tr h="565878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Miércoles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21972"/>
                  </a:ext>
                </a:extLst>
              </a:tr>
              <a:tr h="565878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Viernes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391412"/>
                  </a:ext>
                </a:extLst>
              </a:tr>
              <a:tr h="565878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Domingo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342720"/>
                  </a:ext>
                </a:extLst>
              </a:tr>
              <a:tr h="565878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Jueves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899842"/>
                  </a:ext>
                </a:extLst>
              </a:tr>
              <a:tr h="565878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Martes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627387"/>
                  </a:ext>
                </a:extLst>
              </a:tr>
            </a:tbl>
          </a:graphicData>
        </a:graphic>
      </p:graphicFrame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27E2824D-D715-4923-BAFE-CFEB2F130C71}"/>
              </a:ext>
            </a:extLst>
          </p:cNvPr>
          <p:cNvSpPr/>
          <p:nvPr/>
        </p:nvSpPr>
        <p:spPr>
          <a:xfrm>
            <a:off x="1123950" y="495300"/>
            <a:ext cx="419100" cy="3524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B44ABCF-93E0-445E-95D3-A70A6D6AD6DF}"/>
              </a:ext>
            </a:extLst>
          </p:cNvPr>
          <p:cNvCxnSpPr/>
          <p:nvPr/>
        </p:nvCxnSpPr>
        <p:spPr>
          <a:xfrm>
            <a:off x="3390900" y="2705100"/>
            <a:ext cx="4591050" cy="16668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01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54A90-0FA8-4C41-BA60-7FD2BDDC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31" y="548640"/>
            <a:ext cx="11009871" cy="1170716"/>
          </a:xfrm>
        </p:spPr>
        <p:txBody>
          <a:bodyPr>
            <a:normAutofit fontScale="90000"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Notice what day is marked with the 'X' and translate that day of the week into Spanish, follow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the example.</a:t>
            </a:r>
            <a:endParaRPr lang="es-ES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AD77F06C-A86D-4FF0-A7CC-E10A0747A7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493449"/>
              </p:ext>
            </p:extLst>
          </p:nvPr>
        </p:nvGraphicFramePr>
        <p:xfrm>
          <a:off x="443022" y="2303721"/>
          <a:ext cx="7624678" cy="417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42">
                  <a:extLst>
                    <a:ext uri="{9D8B030D-6E8A-4147-A177-3AD203B41FA5}">
                      <a16:colId xmlns:a16="http://schemas.microsoft.com/office/drawing/2014/main" val="4261740383"/>
                    </a:ext>
                  </a:extLst>
                </a:gridCol>
                <a:gridCol w="1030028">
                  <a:extLst>
                    <a:ext uri="{9D8B030D-6E8A-4147-A177-3AD203B41FA5}">
                      <a16:colId xmlns:a16="http://schemas.microsoft.com/office/drawing/2014/main" val="3348793537"/>
                    </a:ext>
                  </a:extLst>
                </a:gridCol>
                <a:gridCol w="1403829">
                  <a:extLst>
                    <a:ext uri="{9D8B030D-6E8A-4147-A177-3AD203B41FA5}">
                      <a16:colId xmlns:a16="http://schemas.microsoft.com/office/drawing/2014/main" val="1793630721"/>
                    </a:ext>
                  </a:extLst>
                </a:gridCol>
                <a:gridCol w="1130773">
                  <a:extLst>
                    <a:ext uri="{9D8B030D-6E8A-4147-A177-3AD203B41FA5}">
                      <a16:colId xmlns:a16="http://schemas.microsoft.com/office/drawing/2014/main" val="1582026542"/>
                    </a:ext>
                  </a:extLst>
                </a:gridCol>
                <a:gridCol w="848344">
                  <a:extLst>
                    <a:ext uri="{9D8B030D-6E8A-4147-A177-3AD203B41FA5}">
                      <a16:colId xmlns:a16="http://schemas.microsoft.com/office/drawing/2014/main" val="49057842"/>
                    </a:ext>
                  </a:extLst>
                </a:gridCol>
                <a:gridCol w="1106914">
                  <a:extLst>
                    <a:ext uri="{9D8B030D-6E8A-4147-A177-3AD203B41FA5}">
                      <a16:colId xmlns:a16="http://schemas.microsoft.com/office/drawing/2014/main" val="2094331362"/>
                    </a:ext>
                  </a:extLst>
                </a:gridCol>
                <a:gridCol w="1015548">
                  <a:extLst>
                    <a:ext uri="{9D8B030D-6E8A-4147-A177-3AD203B41FA5}">
                      <a16:colId xmlns:a16="http://schemas.microsoft.com/office/drawing/2014/main" val="549759535"/>
                    </a:ext>
                  </a:extLst>
                </a:gridCol>
              </a:tblGrid>
              <a:tr h="417188">
                <a:tc>
                  <a:txBody>
                    <a:bodyPr/>
                    <a:lstStyle/>
                    <a:p>
                      <a:r>
                        <a:rPr lang="es-ES" sz="160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Thrusday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Sunday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042685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43124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421388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50215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935341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570297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519882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611204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584489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085796"/>
                  </a:ext>
                </a:extLst>
              </a:tr>
            </a:tbl>
          </a:graphicData>
        </a:graphic>
      </p:graphicFrame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7DEAF992-A52C-4AD2-B029-1EEE0C36B7F7}"/>
              </a:ext>
            </a:extLst>
          </p:cNvPr>
          <p:cNvSpPr/>
          <p:nvPr/>
        </p:nvSpPr>
        <p:spPr>
          <a:xfrm>
            <a:off x="5178055" y="3095845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52814754-C04C-408F-AE10-83C9B9FB640B}"/>
              </a:ext>
            </a:extLst>
          </p:cNvPr>
          <p:cNvSpPr/>
          <p:nvPr/>
        </p:nvSpPr>
        <p:spPr>
          <a:xfrm>
            <a:off x="3007241" y="3919868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D2378A98-F457-4D10-ABBC-B538C93A6D22}"/>
              </a:ext>
            </a:extLst>
          </p:cNvPr>
          <p:cNvSpPr/>
          <p:nvPr/>
        </p:nvSpPr>
        <p:spPr>
          <a:xfrm>
            <a:off x="4194543" y="5160332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68461C9B-036A-417C-A61E-C5A5F2726793}"/>
              </a:ext>
            </a:extLst>
          </p:cNvPr>
          <p:cNvSpPr/>
          <p:nvPr/>
        </p:nvSpPr>
        <p:spPr>
          <a:xfrm>
            <a:off x="1722473" y="2679403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4882EC94-0BB7-4552-B8CE-9F34CDD78B7D}"/>
              </a:ext>
            </a:extLst>
          </p:cNvPr>
          <p:cNvSpPr/>
          <p:nvPr/>
        </p:nvSpPr>
        <p:spPr>
          <a:xfrm>
            <a:off x="6134984" y="5559054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26CF97C5-F4CA-4348-A9AB-C91716141DBE}"/>
              </a:ext>
            </a:extLst>
          </p:cNvPr>
          <p:cNvSpPr/>
          <p:nvPr/>
        </p:nvSpPr>
        <p:spPr>
          <a:xfrm>
            <a:off x="623776" y="4292008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2CA9734C-B5D7-45CE-83D6-3BC42D348452}"/>
              </a:ext>
            </a:extLst>
          </p:cNvPr>
          <p:cNvSpPr/>
          <p:nvPr/>
        </p:nvSpPr>
        <p:spPr>
          <a:xfrm>
            <a:off x="6232450" y="3521146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23FBDF63-40C3-4399-8965-3A0C57D357B8}"/>
              </a:ext>
            </a:extLst>
          </p:cNvPr>
          <p:cNvSpPr/>
          <p:nvPr/>
        </p:nvSpPr>
        <p:spPr>
          <a:xfrm>
            <a:off x="623776" y="6002077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6FAE2927-FE3B-4FF0-B936-08BAD4B14E6B}"/>
              </a:ext>
            </a:extLst>
          </p:cNvPr>
          <p:cNvSpPr/>
          <p:nvPr/>
        </p:nvSpPr>
        <p:spPr>
          <a:xfrm>
            <a:off x="7348868" y="4726170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5" name="Tabla 15">
            <a:extLst>
              <a:ext uri="{FF2B5EF4-FFF2-40B4-BE49-F238E27FC236}">
                <a16:creationId xmlns:a16="http://schemas.microsoft.com/office/drawing/2014/main" id="{9218CAB8-83C9-4CDD-94AB-33AC198FE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710288"/>
              </p:ext>
            </p:extLst>
          </p:nvPr>
        </p:nvGraphicFramePr>
        <p:xfrm>
          <a:off x="8062323" y="2281802"/>
          <a:ext cx="4019180" cy="41467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19180">
                  <a:extLst>
                    <a:ext uri="{9D8B030D-6E8A-4147-A177-3AD203B41FA5}">
                      <a16:colId xmlns:a16="http://schemas.microsoft.com/office/drawing/2014/main" val="3911183015"/>
                    </a:ext>
                  </a:extLst>
                </a:gridCol>
              </a:tblGrid>
              <a:tr h="41467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800" b="1" i="0" u="none" strike="noStrike" noProof="0">
                          <a:latin typeface="Avenir Next LT Pro"/>
                        </a:rPr>
                        <a:t>Put the day of the week in Spanish</a:t>
                      </a:r>
                      <a:endParaRPr lang="es-E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619434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/>
                        <a:t>Martes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933289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412790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5913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915394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08409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31170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215820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942455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949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55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AD706ED9-DCA7-4A13-8008-A84211A35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" y="1524"/>
            <a:ext cx="12225274" cy="6856476"/>
          </a:xfrm>
        </p:spPr>
      </p:pic>
    </p:spTree>
    <p:extLst>
      <p:ext uri="{BB962C8B-B14F-4D97-AF65-F5344CB8AC3E}">
        <p14:creationId xmlns:p14="http://schemas.microsoft.com/office/powerpoint/2010/main" val="395163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36B84C1B-B974-499C-8F6D-7B56EE1E6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20" y="1524"/>
            <a:ext cx="12082399" cy="6799326"/>
          </a:xfrm>
        </p:spPr>
      </p:pic>
    </p:spTree>
    <p:extLst>
      <p:ext uri="{BB962C8B-B14F-4D97-AF65-F5344CB8AC3E}">
        <p14:creationId xmlns:p14="http://schemas.microsoft.com/office/powerpoint/2010/main" val="333617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70B0EA1-C5DD-480D-BFBD-5737114120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2688" y="2392363"/>
          <a:ext cx="3102652" cy="39558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02652">
                  <a:extLst>
                    <a:ext uri="{9D8B030D-6E8A-4147-A177-3AD203B41FA5}">
                      <a16:colId xmlns:a16="http://schemas.microsoft.com/office/drawing/2014/main" val="2541073629"/>
                    </a:ext>
                  </a:extLst>
                </a:gridCol>
              </a:tblGrid>
              <a:tr h="565121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71764"/>
                  </a:ext>
                </a:extLst>
              </a:tr>
              <a:tr h="565121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Sunday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994822"/>
                  </a:ext>
                </a:extLst>
              </a:tr>
              <a:tr h="565121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Thursday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929458"/>
                  </a:ext>
                </a:extLst>
              </a:tr>
              <a:tr h="565121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Tuesday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982252"/>
                  </a:ext>
                </a:extLst>
              </a:tr>
              <a:tr h="565121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Wednesday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505614"/>
                  </a:ext>
                </a:extLst>
              </a:tr>
              <a:tr h="565121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Monday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842053"/>
                  </a:ext>
                </a:extLst>
              </a:tr>
              <a:tr h="565121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342208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DBDE839C-942A-4015-AA2C-E8B1705FF4C6}"/>
              </a:ext>
            </a:extLst>
          </p:cNvPr>
          <p:cNvSpPr/>
          <p:nvPr/>
        </p:nvSpPr>
        <p:spPr>
          <a:xfrm>
            <a:off x="1000125" y="304800"/>
            <a:ext cx="9982200" cy="1228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tx1"/>
                </a:solidFill>
                <a:ea typeface="+mn-lt"/>
                <a:cs typeface="+mn-lt"/>
              </a:rPr>
              <a:t>Match the day of the week in English with its correspondent in Spanish. But be careful, the days are not ordered!</a:t>
            </a:r>
            <a:endParaRPr lang="es-ES" sz="2400" b="1">
              <a:solidFill>
                <a:schemeClr val="tx1"/>
              </a:solidFill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56964DCE-5C45-4DCA-9D93-372005E82409}"/>
              </a:ext>
            </a:extLst>
          </p:cNvPr>
          <p:cNvGraphicFramePr>
            <a:graphicFrameLocks noGrp="1"/>
          </p:cNvGraphicFramePr>
          <p:nvPr/>
        </p:nvGraphicFramePr>
        <p:xfrm>
          <a:off x="7019925" y="2352675"/>
          <a:ext cx="3477271" cy="39611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477271">
                  <a:extLst>
                    <a:ext uri="{9D8B030D-6E8A-4147-A177-3AD203B41FA5}">
                      <a16:colId xmlns:a16="http://schemas.microsoft.com/office/drawing/2014/main" val="165737381"/>
                    </a:ext>
                  </a:extLst>
                </a:gridCol>
              </a:tblGrid>
              <a:tr h="565878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Sábado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543408"/>
                  </a:ext>
                </a:extLst>
              </a:tr>
              <a:tr h="565878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Lunes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284438"/>
                  </a:ext>
                </a:extLst>
              </a:tr>
              <a:tr h="565878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Miércoles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21972"/>
                  </a:ext>
                </a:extLst>
              </a:tr>
              <a:tr h="565878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Viernes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391412"/>
                  </a:ext>
                </a:extLst>
              </a:tr>
              <a:tr h="565878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Domingo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342720"/>
                  </a:ext>
                </a:extLst>
              </a:tr>
              <a:tr h="565878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Jueves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899842"/>
                  </a:ext>
                </a:extLst>
              </a:tr>
              <a:tr h="565878">
                <a:tc>
                  <a:txBody>
                    <a:bodyPr/>
                    <a:lstStyle/>
                    <a:p>
                      <a:pPr algn="ctr"/>
                      <a:r>
                        <a:rPr lang="es-ES" sz="2800" b="1"/>
                        <a:t>Martes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627387"/>
                  </a:ext>
                </a:extLst>
              </a:tr>
            </a:tbl>
          </a:graphicData>
        </a:graphic>
      </p:graphicFrame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27E2824D-D715-4923-BAFE-CFEB2F130C71}"/>
              </a:ext>
            </a:extLst>
          </p:cNvPr>
          <p:cNvSpPr/>
          <p:nvPr/>
        </p:nvSpPr>
        <p:spPr>
          <a:xfrm>
            <a:off x="1123950" y="495300"/>
            <a:ext cx="419100" cy="3524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B44ABCF-93E0-445E-95D3-A70A6D6AD6DF}"/>
              </a:ext>
            </a:extLst>
          </p:cNvPr>
          <p:cNvCxnSpPr/>
          <p:nvPr/>
        </p:nvCxnSpPr>
        <p:spPr>
          <a:xfrm>
            <a:off x="3390900" y="2705100"/>
            <a:ext cx="4591050" cy="16668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8D44BD93-78CE-435F-8DFC-CADBB937B65A}"/>
              </a:ext>
            </a:extLst>
          </p:cNvPr>
          <p:cNvCxnSpPr/>
          <p:nvPr/>
        </p:nvCxnSpPr>
        <p:spPr>
          <a:xfrm>
            <a:off x="3895725" y="4257675"/>
            <a:ext cx="4276725" cy="1743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3315162-5E1C-4416-8736-A08B06AF9F0A}"/>
              </a:ext>
            </a:extLst>
          </p:cNvPr>
          <p:cNvCxnSpPr>
            <a:cxnSpLocks/>
          </p:cNvCxnSpPr>
          <p:nvPr/>
        </p:nvCxnSpPr>
        <p:spPr>
          <a:xfrm flipV="1">
            <a:off x="3848099" y="3686175"/>
            <a:ext cx="4038600" cy="1190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45139DF-CEAC-4533-80DC-5458DCE1D19E}"/>
              </a:ext>
            </a:extLst>
          </p:cNvPr>
          <p:cNvCxnSpPr>
            <a:cxnSpLocks/>
          </p:cNvCxnSpPr>
          <p:nvPr/>
        </p:nvCxnSpPr>
        <p:spPr>
          <a:xfrm flipV="1">
            <a:off x="3790949" y="3133725"/>
            <a:ext cx="4352925" cy="2324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F172A58-F78B-47D9-BFD7-D43271811177}"/>
              </a:ext>
            </a:extLst>
          </p:cNvPr>
          <p:cNvCxnSpPr>
            <a:cxnSpLocks/>
          </p:cNvCxnSpPr>
          <p:nvPr/>
        </p:nvCxnSpPr>
        <p:spPr>
          <a:xfrm flipV="1">
            <a:off x="3762374" y="2505075"/>
            <a:ext cx="4210050" cy="3562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6B50A75-3175-401C-80D1-707F6C939D18}"/>
              </a:ext>
            </a:extLst>
          </p:cNvPr>
          <p:cNvCxnSpPr>
            <a:cxnSpLocks/>
          </p:cNvCxnSpPr>
          <p:nvPr/>
        </p:nvCxnSpPr>
        <p:spPr>
          <a:xfrm>
            <a:off x="3552824" y="3762375"/>
            <a:ext cx="4467225" cy="1619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4D8B33F-86EA-4CF4-AF66-D70B6DB8CEA6}"/>
              </a:ext>
            </a:extLst>
          </p:cNvPr>
          <p:cNvCxnSpPr>
            <a:cxnSpLocks/>
          </p:cNvCxnSpPr>
          <p:nvPr/>
        </p:nvCxnSpPr>
        <p:spPr>
          <a:xfrm>
            <a:off x="3552824" y="3295650"/>
            <a:ext cx="4362450" cy="1581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55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54A90-0FA8-4C41-BA60-7FD2BDDC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31" y="548640"/>
            <a:ext cx="11009871" cy="1170716"/>
          </a:xfrm>
        </p:spPr>
        <p:txBody>
          <a:bodyPr>
            <a:normAutofit fontScale="90000"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Notice what day is marked with the 'X' and translate that day of the week into Spanish, follow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the example.</a:t>
            </a:r>
            <a:endParaRPr lang="es-ES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AD77F06C-A86D-4FF0-A7CC-E10A0747A7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3022" y="2303721"/>
          <a:ext cx="7624678" cy="417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42">
                  <a:extLst>
                    <a:ext uri="{9D8B030D-6E8A-4147-A177-3AD203B41FA5}">
                      <a16:colId xmlns:a16="http://schemas.microsoft.com/office/drawing/2014/main" val="4261740383"/>
                    </a:ext>
                  </a:extLst>
                </a:gridCol>
                <a:gridCol w="1030028">
                  <a:extLst>
                    <a:ext uri="{9D8B030D-6E8A-4147-A177-3AD203B41FA5}">
                      <a16:colId xmlns:a16="http://schemas.microsoft.com/office/drawing/2014/main" val="3348793537"/>
                    </a:ext>
                  </a:extLst>
                </a:gridCol>
                <a:gridCol w="1403829">
                  <a:extLst>
                    <a:ext uri="{9D8B030D-6E8A-4147-A177-3AD203B41FA5}">
                      <a16:colId xmlns:a16="http://schemas.microsoft.com/office/drawing/2014/main" val="1793630721"/>
                    </a:ext>
                  </a:extLst>
                </a:gridCol>
                <a:gridCol w="1130773">
                  <a:extLst>
                    <a:ext uri="{9D8B030D-6E8A-4147-A177-3AD203B41FA5}">
                      <a16:colId xmlns:a16="http://schemas.microsoft.com/office/drawing/2014/main" val="1582026542"/>
                    </a:ext>
                  </a:extLst>
                </a:gridCol>
                <a:gridCol w="848344">
                  <a:extLst>
                    <a:ext uri="{9D8B030D-6E8A-4147-A177-3AD203B41FA5}">
                      <a16:colId xmlns:a16="http://schemas.microsoft.com/office/drawing/2014/main" val="49057842"/>
                    </a:ext>
                  </a:extLst>
                </a:gridCol>
                <a:gridCol w="1106914">
                  <a:extLst>
                    <a:ext uri="{9D8B030D-6E8A-4147-A177-3AD203B41FA5}">
                      <a16:colId xmlns:a16="http://schemas.microsoft.com/office/drawing/2014/main" val="2094331362"/>
                    </a:ext>
                  </a:extLst>
                </a:gridCol>
                <a:gridCol w="1015548">
                  <a:extLst>
                    <a:ext uri="{9D8B030D-6E8A-4147-A177-3AD203B41FA5}">
                      <a16:colId xmlns:a16="http://schemas.microsoft.com/office/drawing/2014/main" val="549759535"/>
                    </a:ext>
                  </a:extLst>
                </a:gridCol>
              </a:tblGrid>
              <a:tr h="417188">
                <a:tc>
                  <a:txBody>
                    <a:bodyPr/>
                    <a:lstStyle/>
                    <a:p>
                      <a:r>
                        <a:rPr lang="es-ES" sz="160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Thrusday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Sunday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042685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43124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421388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50215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935341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570297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519882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611204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584489"/>
                  </a:ext>
                </a:extLst>
              </a:tr>
              <a:tr h="41718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085796"/>
                  </a:ext>
                </a:extLst>
              </a:tr>
            </a:tbl>
          </a:graphicData>
        </a:graphic>
      </p:graphicFrame>
      <p:sp>
        <p:nvSpPr>
          <p:cNvPr id="6" name="Signo de multiplicación 5">
            <a:extLst>
              <a:ext uri="{FF2B5EF4-FFF2-40B4-BE49-F238E27FC236}">
                <a16:creationId xmlns:a16="http://schemas.microsoft.com/office/drawing/2014/main" id="{7DEAF992-A52C-4AD2-B029-1EEE0C36B7F7}"/>
              </a:ext>
            </a:extLst>
          </p:cNvPr>
          <p:cNvSpPr/>
          <p:nvPr/>
        </p:nvSpPr>
        <p:spPr>
          <a:xfrm>
            <a:off x="5178055" y="3095845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igno de multiplicación 6">
            <a:extLst>
              <a:ext uri="{FF2B5EF4-FFF2-40B4-BE49-F238E27FC236}">
                <a16:creationId xmlns:a16="http://schemas.microsoft.com/office/drawing/2014/main" id="{52814754-C04C-408F-AE10-83C9B9FB640B}"/>
              </a:ext>
            </a:extLst>
          </p:cNvPr>
          <p:cNvSpPr/>
          <p:nvPr/>
        </p:nvSpPr>
        <p:spPr>
          <a:xfrm>
            <a:off x="3007241" y="3919868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D2378A98-F457-4D10-ABBC-B538C93A6D22}"/>
              </a:ext>
            </a:extLst>
          </p:cNvPr>
          <p:cNvSpPr/>
          <p:nvPr/>
        </p:nvSpPr>
        <p:spPr>
          <a:xfrm>
            <a:off x="4194543" y="5160332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68461C9B-036A-417C-A61E-C5A5F2726793}"/>
              </a:ext>
            </a:extLst>
          </p:cNvPr>
          <p:cNvSpPr/>
          <p:nvPr/>
        </p:nvSpPr>
        <p:spPr>
          <a:xfrm>
            <a:off x="1722473" y="2679403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4882EC94-0BB7-4552-B8CE-9F34CDD78B7D}"/>
              </a:ext>
            </a:extLst>
          </p:cNvPr>
          <p:cNvSpPr/>
          <p:nvPr/>
        </p:nvSpPr>
        <p:spPr>
          <a:xfrm>
            <a:off x="6134984" y="5559054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26CF97C5-F4CA-4348-A9AB-C91716141DBE}"/>
              </a:ext>
            </a:extLst>
          </p:cNvPr>
          <p:cNvSpPr/>
          <p:nvPr/>
        </p:nvSpPr>
        <p:spPr>
          <a:xfrm>
            <a:off x="623776" y="4292008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2CA9734C-B5D7-45CE-83D6-3BC42D348452}"/>
              </a:ext>
            </a:extLst>
          </p:cNvPr>
          <p:cNvSpPr/>
          <p:nvPr/>
        </p:nvSpPr>
        <p:spPr>
          <a:xfrm>
            <a:off x="6232450" y="3521146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23FBDF63-40C3-4399-8965-3A0C57D357B8}"/>
              </a:ext>
            </a:extLst>
          </p:cNvPr>
          <p:cNvSpPr/>
          <p:nvPr/>
        </p:nvSpPr>
        <p:spPr>
          <a:xfrm>
            <a:off x="623776" y="6002077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6FAE2927-FE3B-4FF0-B936-08BAD4B14E6B}"/>
              </a:ext>
            </a:extLst>
          </p:cNvPr>
          <p:cNvSpPr/>
          <p:nvPr/>
        </p:nvSpPr>
        <p:spPr>
          <a:xfrm>
            <a:off x="7348868" y="4726170"/>
            <a:ext cx="558209" cy="51390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5" name="Tabla 15">
            <a:extLst>
              <a:ext uri="{FF2B5EF4-FFF2-40B4-BE49-F238E27FC236}">
                <a16:creationId xmlns:a16="http://schemas.microsoft.com/office/drawing/2014/main" id="{9218CAB8-83C9-4CDD-94AB-33AC198FE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54405"/>
              </p:ext>
            </p:extLst>
          </p:nvPr>
        </p:nvGraphicFramePr>
        <p:xfrm>
          <a:off x="8062323" y="2281802"/>
          <a:ext cx="4019180" cy="41467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19180">
                  <a:extLst>
                    <a:ext uri="{9D8B030D-6E8A-4147-A177-3AD203B41FA5}">
                      <a16:colId xmlns:a16="http://schemas.microsoft.com/office/drawing/2014/main" val="3911183015"/>
                    </a:ext>
                  </a:extLst>
                </a:gridCol>
              </a:tblGrid>
              <a:tr h="41467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800" b="1" i="0" u="none" strike="noStrike" noProof="0">
                          <a:latin typeface="Avenir Next LT Pro"/>
                        </a:rPr>
                        <a:t>Put the day of the week in Spanish</a:t>
                      </a:r>
                      <a:endParaRPr lang="es-E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619434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/>
                        <a:t>Martes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933289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Viernes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412790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Sábado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5913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Miércoles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915394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Lunes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08409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Domingo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31170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/>
                        <a:t>Jueves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215820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/>
                        <a:t>Sábado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942455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Lunes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949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56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FE9F8B56-2F32-4B51-9B8F-5B5659BC3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" y="-27051"/>
            <a:ext cx="12187174" cy="6856476"/>
          </a:xfrm>
        </p:spPr>
      </p:pic>
    </p:spTree>
    <p:extLst>
      <p:ext uri="{BB962C8B-B14F-4D97-AF65-F5344CB8AC3E}">
        <p14:creationId xmlns:p14="http://schemas.microsoft.com/office/powerpoint/2010/main" val="346455529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42A41"/>
      </a:dk2>
      <a:lt2>
        <a:srgbClr val="E3E8E2"/>
      </a:lt2>
      <a:accent1>
        <a:srgbClr val="CA29E7"/>
      </a:accent1>
      <a:accent2>
        <a:srgbClr val="7427D8"/>
      </a:accent2>
      <a:accent3>
        <a:srgbClr val="3F3CE9"/>
      </a:accent3>
      <a:accent4>
        <a:srgbClr val="1763D5"/>
      </a:accent4>
      <a:accent5>
        <a:srgbClr val="25B2D1"/>
      </a:accent5>
      <a:accent6>
        <a:srgbClr val="14B993"/>
      </a:accent6>
      <a:hlink>
        <a:srgbClr val="3C8AB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AccentBoxVTI</vt:lpstr>
      <vt:lpstr>Los días de la semana</vt:lpstr>
      <vt:lpstr>Presentación de PowerPoint</vt:lpstr>
      <vt:lpstr>Presentación de PowerPoint</vt:lpstr>
      <vt:lpstr>Notice what day is marked with the 'X' and translate that day of the week into Spanish, follow the example.</vt:lpstr>
      <vt:lpstr>Presentación de PowerPoint</vt:lpstr>
      <vt:lpstr>Presentación de PowerPoint</vt:lpstr>
      <vt:lpstr>Presentación de PowerPoint</vt:lpstr>
      <vt:lpstr>Notice what day is marked with the 'X' and translate that day of the week into Spanish, follow the example.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112</cp:revision>
  <dcterms:created xsi:type="dcterms:W3CDTF">2012-07-30T22:48:03Z</dcterms:created>
  <dcterms:modified xsi:type="dcterms:W3CDTF">2020-05-11T16:17:37Z</dcterms:modified>
</cp:coreProperties>
</file>