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9" r:id="rId3"/>
    <p:sldId id="257" r:id="rId4"/>
    <p:sldId id="260" r:id="rId5"/>
    <p:sldId id="266" r:id="rId6"/>
    <p:sldId id="262" r:id="rId7"/>
    <p:sldId id="261" r:id="rId8"/>
    <p:sldId id="264" r:id="rId9"/>
    <p:sldId id="265" r:id="rId10"/>
    <p:sldId id="268" r:id="rId11"/>
    <p:sldId id="269" r:id="rId12"/>
    <p:sldId id="270"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35CC74-CFF5-4FBC-B560-B2DF9DDCE3D0}" v="2880" dt="2020-05-11T16:13:41.19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73" d="100"/>
          <a:sy n="73" d="100"/>
        </p:scale>
        <p:origin x="72"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5/11/2020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396906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5/11/2020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93994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5/11/2020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846808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5/11/2020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84498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5/11/2020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863756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5/11/2020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10177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5/11/2020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625717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5/11/2020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63202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5/11/2020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904547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5/11/2020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59373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5/11/2020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54554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5/11/2020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10702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5/11/2020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‹Nº›</a:t>
            </a:fld>
            <a:endParaRPr lang="en-US"/>
          </a:p>
        </p:txBody>
      </p:sp>
    </p:spTree>
    <p:extLst>
      <p:ext uri="{BB962C8B-B14F-4D97-AF65-F5344CB8AC3E}">
        <p14:creationId xmlns:p14="http://schemas.microsoft.com/office/powerpoint/2010/main" val="58143963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25" r:id="rId6"/>
    <p:sldLayoutId id="2147483720" r:id="rId7"/>
    <p:sldLayoutId id="2147483721" r:id="rId8"/>
    <p:sldLayoutId id="2147483722" r:id="rId9"/>
    <p:sldLayoutId id="2147483723" r:id="rId10"/>
    <p:sldLayoutId id="2147483724" r:id="rId11"/>
    <p:sldLayoutId id="2147483726"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B6BA45-21D7-4ECD-971E-90FC03AE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9F2D9D0-DAE4-4117-A48D-293C08AADAE2}"/>
              </a:ext>
            </a:extLst>
          </p:cNvPr>
          <p:cNvPicPr>
            <a:picLocks noChangeAspect="1"/>
          </p:cNvPicPr>
          <p:nvPr/>
        </p:nvPicPr>
        <p:blipFill rotWithShape="1">
          <a:blip r:embed="rId2"/>
          <a:srcRect l="11112" r="-4" b="-4"/>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1">
              <a:alpha val="30000"/>
            </a:schemeClr>
          </a:solidFill>
          <a:ln>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AC04A167-D7CF-40DE-94A1-38F475E27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4579"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p:cNvSpPr>
            <a:spLocks noGrp="1"/>
          </p:cNvSpPr>
          <p:nvPr>
            <p:ph type="ctrTitle"/>
          </p:nvPr>
        </p:nvSpPr>
        <p:spPr>
          <a:xfrm>
            <a:off x="7887695" y="2886438"/>
            <a:ext cx="3768917" cy="1606163"/>
          </a:xfrm>
        </p:spPr>
        <p:txBody>
          <a:bodyPr>
            <a:normAutofit/>
          </a:bodyPr>
          <a:lstStyle/>
          <a:p>
            <a:r>
              <a:rPr lang="es-ES" sz="4000" dirty="0"/>
              <a:t>Las direcciones</a:t>
            </a:r>
          </a:p>
        </p:txBody>
      </p:sp>
      <p:sp>
        <p:nvSpPr>
          <p:cNvPr id="3" name="Subtítulo 2"/>
          <p:cNvSpPr>
            <a:spLocks noGrp="1"/>
          </p:cNvSpPr>
          <p:nvPr>
            <p:ph type="subTitle" idx="1"/>
          </p:nvPr>
        </p:nvSpPr>
        <p:spPr>
          <a:xfrm>
            <a:off x="7887696" y="4553983"/>
            <a:ext cx="3665550" cy="775494"/>
          </a:xfrm>
        </p:spPr>
        <p:txBody>
          <a:bodyPr vert="horz" lIns="91440" tIns="45720" rIns="91440" bIns="45720" rtlCol="0" anchor="t">
            <a:normAutofit/>
          </a:bodyPr>
          <a:lstStyle/>
          <a:p>
            <a:r>
              <a:rPr lang="es-ES" dirty="0"/>
              <a:t>¡Hola year5!</a:t>
            </a:r>
          </a:p>
        </p:txBody>
      </p:sp>
    </p:spTree>
    <p:extLst>
      <p:ext uri="{BB962C8B-B14F-4D97-AF65-F5344CB8AC3E}">
        <p14:creationId xmlns:p14="http://schemas.microsoft.com/office/powerpoint/2010/main" val="240627317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4668FD-D37C-40C8-9264-8C3046099577}"/>
              </a:ext>
            </a:extLst>
          </p:cNvPr>
          <p:cNvSpPr>
            <a:spLocks noGrp="1"/>
          </p:cNvSpPr>
          <p:nvPr>
            <p:ph type="title"/>
          </p:nvPr>
        </p:nvSpPr>
        <p:spPr>
          <a:xfrm>
            <a:off x="457200" y="108171"/>
            <a:ext cx="11587716" cy="1130632"/>
          </a:xfrm>
        </p:spPr>
        <p:txBody>
          <a:bodyPr>
            <a:normAutofit/>
          </a:bodyPr>
          <a:lstStyle/>
          <a:p>
            <a:r>
              <a:rPr lang="es-ES" sz="3600" i="0">
                <a:ea typeface="+mj-lt"/>
                <a:cs typeface="+mj-lt"/>
              </a:rPr>
              <a:t>Identify how we say the following indications in Spanish.</a:t>
            </a:r>
            <a:endParaRPr lang="es-ES" sz="3600"/>
          </a:p>
        </p:txBody>
      </p:sp>
      <p:pic>
        <p:nvPicPr>
          <p:cNvPr id="5" name="Imagen 5" descr="Imagen que contiene captura de pantalla, dibujo&#10;&#10;Descripción generada con confianza muy alta">
            <a:extLst>
              <a:ext uri="{FF2B5EF4-FFF2-40B4-BE49-F238E27FC236}">
                <a16:creationId xmlns:a16="http://schemas.microsoft.com/office/drawing/2014/main" id="{99601C92-1FFF-4FA0-94AF-9F162121C11C}"/>
              </a:ext>
            </a:extLst>
          </p:cNvPr>
          <p:cNvPicPr>
            <a:picLocks noGrp="1" noChangeAspect="1"/>
          </p:cNvPicPr>
          <p:nvPr>
            <p:ph idx="1"/>
          </p:nvPr>
        </p:nvPicPr>
        <p:blipFill>
          <a:blip r:embed="rId2"/>
          <a:stretch>
            <a:fillRect/>
          </a:stretch>
        </p:blipFill>
        <p:spPr>
          <a:xfrm>
            <a:off x="232966" y="2415463"/>
            <a:ext cx="1699396" cy="2779131"/>
          </a:xfrm>
        </p:spPr>
      </p:pic>
      <p:sp>
        <p:nvSpPr>
          <p:cNvPr id="4" name="Rectángulo 3">
            <a:extLst>
              <a:ext uri="{FF2B5EF4-FFF2-40B4-BE49-F238E27FC236}">
                <a16:creationId xmlns:a16="http://schemas.microsoft.com/office/drawing/2014/main" id="{B6244645-A928-439E-99AE-FFC08140FF71}"/>
              </a:ext>
            </a:extLst>
          </p:cNvPr>
          <p:cNvSpPr/>
          <p:nvPr/>
        </p:nvSpPr>
        <p:spPr>
          <a:xfrm>
            <a:off x="1181988" y="1244009"/>
            <a:ext cx="10579391" cy="930347"/>
          </a:xfrm>
          <a:prstGeom prst="rect">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chemeClr val="tx1"/>
                </a:solidFill>
              </a:rPr>
              <a:t>Use: </a:t>
            </a:r>
            <a:endParaRPr lang="es-ES" b="1" dirty="0">
              <a:solidFill>
                <a:schemeClr val="tx1"/>
              </a:solidFill>
            </a:endParaRPr>
          </a:p>
          <a:p>
            <a:pPr algn="ctr"/>
            <a:r>
              <a:rPr lang="es-ES" b="1">
                <a:solidFill>
                  <a:schemeClr val="tx1"/>
                </a:solidFill>
              </a:rPr>
              <a:t> La segunda a la derecha             continua recto             la primera a la </a:t>
            </a:r>
            <a:r>
              <a:rPr lang="es-ES" b="1" dirty="0">
                <a:solidFill>
                  <a:schemeClr val="tx1"/>
                </a:solidFill>
              </a:rPr>
              <a:t>derecha                  </a:t>
            </a:r>
          </a:p>
          <a:p>
            <a:pPr algn="ctr"/>
            <a:r>
              <a:rPr lang="es-ES" b="1">
                <a:solidFill>
                  <a:schemeClr val="tx1"/>
                </a:solidFill>
              </a:rPr>
              <a:t> la primera a la izquierda            la segunda a la izquierda</a:t>
            </a:r>
          </a:p>
        </p:txBody>
      </p:sp>
      <p:pic>
        <p:nvPicPr>
          <p:cNvPr id="7" name="Imagen 7" descr="Imagen que contiene dibujo&#10;&#10;Descripción generada con confianza muy alta">
            <a:extLst>
              <a:ext uri="{FF2B5EF4-FFF2-40B4-BE49-F238E27FC236}">
                <a16:creationId xmlns:a16="http://schemas.microsoft.com/office/drawing/2014/main" id="{EF3F0BB5-2340-4949-8222-9EC8E8DE1562}"/>
              </a:ext>
            </a:extLst>
          </p:cNvPr>
          <p:cNvPicPr>
            <a:picLocks noChangeAspect="1"/>
          </p:cNvPicPr>
          <p:nvPr/>
        </p:nvPicPr>
        <p:blipFill>
          <a:blip r:embed="rId3"/>
          <a:stretch>
            <a:fillRect/>
          </a:stretch>
        </p:blipFill>
        <p:spPr>
          <a:xfrm>
            <a:off x="2311399" y="2413853"/>
            <a:ext cx="2029511" cy="2772884"/>
          </a:xfrm>
          <a:prstGeom prst="rect">
            <a:avLst/>
          </a:prstGeom>
        </p:spPr>
      </p:pic>
      <p:pic>
        <p:nvPicPr>
          <p:cNvPr id="9" name="Imagen 9" descr="Imagen que contiene dibujo&#10;&#10;Descripción generada con confianza muy alta">
            <a:extLst>
              <a:ext uri="{FF2B5EF4-FFF2-40B4-BE49-F238E27FC236}">
                <a16:creationId xmlns:a16="http://schemas.microsoft.com/office/drawing/2014/main" id="{90E6B3CE-CE92-461F-BAFC-FA598841CAF7}"/>
              </a:ext>
            </a:extLst>
          </p:cNvPr>
          <p:cNvPicPr>
            <a:picLocks noChangeAspect="1"/>
          </p:cNvPicPr>
          <p:nvPr/>
        </p:nvPicPr>
        <p:blipFill>
          <a:blip r:embed="rId4"/>
          <a:stretch>
            <a:fillRect/>
          </a:stretch>
        </p:blipFill>
        <p:spPr>
          <a:xfrm>
            <a:off x="4787900" y="2423020"/>
            <a:ext cx="2743200" cy="2771005"/>
          </a:xfrm>
          <a:prstGeom prst="rect">
            <a:avLst/>
          </a:prstGeom>
        </p:spPr>
      </p:pic>
      <p:pic>
        <p:nvPicPr>
          <p:cNvPr id="11" name="Imagen 11" descr="Imagen que contiene dibujo&#10;&#10;Descripción generada con confianza muy alta">
            <a:extLst>
              <a:ext uri="{FF2B5EF4-FFF2-40B4-BE49-F238E27FC236}">
                <a16:creationId xmlns:a16="http://schemas.microsoft.com/office/drawing/2014/main" id="{F0AE0386-3519-45AE-8267-9BBE5338AF51}"/>
              </a:ext>
            </a:extLst>
          </p:cNvPr>
          <p:cNvPicPr>
            <a:picLocks noChangeAspect="1"/>
          </p:cNvPicPr>
          <p:nvPr/>
        </p:nvPicPr>
        <p:blipFill>
          <a:blip r:embed="rId5"/>
          <a:stretch>
            <a:fillRect/>
          </a:stretch>
        </p:blipFill>
        <p:spPr>
          <a:xfrm>
            <a:off x="7430006" y="2418388"/>
            <a:ext cx="2743200" cy="2777315"/>
          </a:xfrm>
          <a:prstGeom prst="rect">
            <a:avLst/>
          </a:prstGeom>
        </p:spPr>
      </p:pic>
      <p:pic>
        <p:nvPicPr>
          <p:cNvPr id="13" name="Imagen 13" descr="Imagen que contiene edificio, puerta, dibujo, ventana&#10;&#10;Descripción generada con confianza muy alta">
            <a:extLst>
              <a:ext uri="{FF2B5EF4-FFF2-40B4-BE49-F238E27FC236}">
                <a16:creationId xmlns:a16="http://schemas.microsoft.com/office/drawing/2014/main" id="{AEDDBB4C-0F52-444A-855D-7E2A081324E7}"/>
              </a:ext>
            </a:extLst>
          </p:cNvPr>
          <p:cNvPicPr>
            <a:picLocks noChangeAspect="1"/>
          </p:cNvPicPr>
          <p:nvPr/>
        </p:nvPicPr>
        <p:blipFill rotWithShape="1">
          <a:blip r:embed="rId6"/>
          <a:srcRect l="34983" r="34983" b="1325"/>
          <a:stretch/>
        </p:blipFill>
        <p:spPr>
          <a:xfrm>
            <a:off x="9989836" y="2303130"/>
            <a:ext cx="1771941" cy="2886294"/>
          </a:xfrm>
          <a:prstGeom prst="rect">
            <a:avLst/>
          </a:prstGeom>
        </p:spPr>
      </p:pic>
      <p:graphicFrame>
        <p:nvGraphicFramePr>
          <p:cNvPr id="17" name="Tabla 17">
            <a:extLst>
              <a:ext uri="{FF2B5EF4-FFF2-40B4-BE49-F238E27FC236}">
                <a16:creationId xmlns:a16="http://schemas.microsoft.com/office/drawing/2014/main" id="{13E8AB58-3B4C-43FE-A4DE-CB466700DA9F}"/>
              </a:ext>
            </a:extLst>
          </p:cNvPr>
          <p:cNvGraphicFramePr>
            <a:graphicFrameLocks noGrp="1"/>
          </p:cNvGraphicFramePr>
          <p:nvPr>
            <p:extLst>
              <p:ext uri="{D42A27DB-BD31-4B8C-83A1-F6EECF244321}">
                <p14:modId xmlns:p14="http://schemas.microsoft.com/office/powerpoint/2010/main" val="1948092147"/>
              </p:ext>
            </p:extLst>
          </p:nvPr>
        </p:nvGraphicFramePr>
        <p:xfrm>
          <a:off x="203790" y="5644116"/>
          <a:ext cx="11939427" cy="1005840"/>
        </p:xfrm>
        <a:graphic>
          <a:graphicData uri="http://schemas.openxmlformats.org/drawingml/2006/table">
            <a:tbl>
              <a:tblPr firstRow="1" bandRow="1">
                <a:tableStyleId>{16D9F66E-5EB9-4882-86FB-DCBF35E3C3E4}</a:tableStyleId>
              </a:tblPr>
              <a:tblGrid>
                <a:gridCol w="2203081">
                  <a:extLst>
                    <a:ext uri="{9D8B030D-6E8A-4147-A177-3AD203B41FA5}">
                      <a16:colId xmlns:a16="http://schemas.microsoft.com/office/drawing/2014/main" val="1205291370"/>
                    </a:ext>
                  </a:extLst>
                </a:gridCol>
                <a:gridCol w="2244963">
                  <a:extLst>
                    <a:ext uri="{9D8B030D-6E8A-4147-A177-3AD203B41FA5}">
                      <a16:colId xmlns:a16="http://schemas.microsoft.com/office/drawing/2014/main" val="174062452"/>
                    </a:ext>
                  </a:extLst>
                </a:gridCol>
                <a:gridCol w="2990493">
                  <a:extLst>
                    <a:ext uri="{9D8B030D-6E8A-4147-A177-3AD203B41FA5}">
                      <a16:colId xmlns:a16="http://schemas.microsoft.com/office/drawing/2014/main" val="2574810799"/>
                    </a:ext>
                  </a:extLst>
                </a:gridCol>
                <a:gridCol w="2337109">
                  <a:extLst>
                    <a:ext uri="{9D8B030D-6E8A-4147-A177-3AD203B41FA5}">
                      <a16:colId xmlns:a16="http://schemas.microsoft.com/office/drawing/2014/main" val="3443060408"/>
                    </a:ext>
                  </a:extLst>
                </a:gridCol>
                <a:gridCol w="2163781">
                  <a:extLst>
                    <a:ext uri="{9D8B030D-6E8A-4147-A177-3AD203B41FA5}">
                      <a16:colId xmlns:a16="http://schemas.microsoft.com/office/drawing/2014/main" val="3938340150"/>
                    </a:ext>
                  </a:extLst>
                </a:gridCol>
              </a:tblGrid>
              <a:tr h="731994">
                <a:tc>
                  <a:txBody>
                    <a:bodyPr/>
                    <a:lstStyle/>
                    <a:p>
                      <a:pPr lvl="0" algn="ctr">
                        <a:lnSpc>
                          <a:spcPct val="100000"/>
                        </a:lnSpc>
                        <a:spcBef>
                          <a:spcPts val="0"/>
                        </a:spcBef>
                        <a:spcAft>
                          <a:spcPts val="0"/>
                        </a:spcAft>
                        <a:buNone/>
                      </a:pPr>
                      <a:r>
                        <a:rPr lang="es-ES" sz="2000" b="1" i="0" u="none" strike="noStrike" noProof="0">
                          <a:solidFill>
                            <a:srgbClr val="0070C0"/>
                          </a:solidFill>
                          <a:latin typeface="Century Gothic"/>
                        </a:rPr>
                        <a:t>la segunda a la izquierda</a:t>
                      </a:r>
                    </a:p>
                    <a:p>
                      <a:pPr lvl="0" algn="ctr">
                        <a:buNone/>
                      </a:pPr>
                      <a:endParaRPr lang="es-ES" sz="2000" b="1" dirty="0">
                        <a:solidFill>
                          <a:srgbClr val="0070C0"/>
                        </a:solidFill>
                      </a:endParaRPr>
                    </a:p>
                  </a:txBody>
                  <a:tcPr/>
                </a:tc>
                <a:tc>
                  <a:txBody>
                    <a:bodyPr/>
                    <a:lstStyle/>
                    <a:p>
                      <a:pPr lvl="0" algn="ctr">
                        <a:buNone/>
                      </a:pPr>
                      <a:r>
                        <a:rPr lang="es-ES" sz="2000" b="1" i="0" u="none" strike="noStrike" noProof="0">
                          <a:solidFill>
                            <a:srgbClr val="0070C0"/>
                          </a:solidFill>
                          <a:latin typeface="Century Gothic"/>
                        </a:rPr>
                        <a:t>la primera a la derecha    </a:t>
                      </a:r>
                      <a:endParaRPr lang="es-ES" sz="2000" b="1" dirty="0">
                        <a:solidFill>
                          <a:srgbClr val="0070C0"/>
                        </a:solidFill>
                      </a:endParaRPr>
                    </a:p>
                  </a:txBody>
                  <a:tcPr/>
                </a:tc>
                <a:tc>
                  <a:txBody>
                    <a:bodyPr/>
                    <a:lstStyle/>
                    <a:p>
                      <a:pPr lvl="0" algn="ctr">
                        <a:buNone/>
                      </a:pPr>
                      <a:r>
                        <a:rPr lang="es-ES" sz="2000" b="1" i="0" u="none" strike="noStrike" noProof="0">
                          <a:solidFill>
                            <a:srgbClr val="0070C0"/>
                          </a:solidFill>
                          <a:latin typeface="Century Gothic"/>
                        </a:rPr>
                        <a:t>la primera a la izquierda   </a:t>
                      </a:r>
                      <a:endParaRPr lang="es-ES" sz="2000" b="1" dirty="0">
                        <a:solidFill>
                          <a:srgbClr val="0070C0"/>
                        </a:solidFill>
                      </a:endParaRPr>
                    </a:p>
                  </a:txBody>
                  <a:tcPr/>
                </a:tc>
                <a:tc>
                  <a:txBody>
                    <a:bodyPr/>
                    <a:lstStyle/>
                    <a:p>
                      <a:pPr lvl="0" algn="ctr">
                        <a:buNone/>
                      </a:pPr>
                      <a:r>
                        <a:rPr lang="es-ES" sz="2000" b="1" i="0" u="none" strike="noStrike" noProof="0">
                          <a:solidFill>
                            <a:srgbClr val="0070C0"/>
                          </a:solidFill>
                          <a:latin typeface="Century Gothic"/>
                        </a:rPr>
                        <a:t>continua recto </a:t>
                      </a:r>
                      <a:endParaRPr lang="es-ES" sz="2000" b="1" dirty="0">
                        <a:solidFill>
                          <a:srgbClr val="0070C0"/>
                        </a:solidFill>
                      </a:endParaRPr>
                    </a:p>
                  </a:txBody>
                  <a:tcPr/>
                </a:tc>
                <a:tc>
                  <a:txBody>
                    <a:bodyPr/>
                    <a:lstStyle/>
                    <a:p>
                      <a:pPr lvl="0" algn="ctr">
                        <a:buNone/>
                      </a:pPr>
                      <a:r>
                        <a:rPr lang="es-ES" sz="2000" b="1" i="0" u="none" strike="noStrike" noProof="0">
                          <a:solidFill>
                            <a:srgbClr val="0070C0"/>
                          </a:solidFill>
                          <a:latin typeface="Century Gothic"/>
                        </a:rPr>
                        <a:t>La segunda a la derecha  </a:t>
                      </a:r>
                      <a:endParaRPr lang="es-ES" sz="2000" b="1" dirty="0">
                        <a:solidFill>
                          <a:srgbClr val="0070C0"/>
                        </a:solidFill>
                      </a:endParaRPr>
                    </a:p>
                  </a:txBody>
                  <a:tcPr/>
                </a:tc>
                <a:extLst>
                  <a:ext uri="{0D108BD9-81ED-4DB2-BD59-A6C34878D82A}">
                    <a16:rowId xmlns:a16="http://schemas.microsoft.com/office/drawing/2014/main" val="2750214830"/>
                  </a:ext>
                </a:extLst>
              </a:tr>
            </a:tbl>
          </a:graphicData>
        </a:graphic>
      </p:graphicFrame>
    </p:spTree>
    <p:extLst>
      <p:ext uri="{BB962C8B-B14F-4D97-AF65-F5344CB8AC3E}">
        <p14:creationId xmlns:p14="http://schemas.microsoft.com/office/powerpoint/2010/main" val="112394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D0E7DA-7547-4F95-B8A6-8437D99B927B}"/>
              </a:ext>
            </a:extLst>
          </p:cNvPr>
          <p:cNvSpPr>
            <a:spLocks noGrp="1"/>
          </p:cNvSpPr>
          <p:nvPr>
            <p:ph type="title"/>
          </p:nvPr>
        </p:nvSpPr>
        <p:spPr>
          <a:xfrm>
            <a:off x="687573" y="365125"/>
            <a:ext cx="10666227" cy="855959"/>
          </a:xfrm>
        </p:spPr>
        <p:txBody>
          <a:bodyPr>
            <a:normAutofit fontScale="90000"/>
          </a:bodyPr>
          <a:lstStyle/>
          <a:p>
            <a:r>
              <a:rPr lang="es-ES" i="0">
                <a:ea typeface="+mj-lt"/>
                <a:cs typeface="+mj-lt"/>
              </a:rPr>
              <a:t>Ask for directions to the different places. Follow the example!</a:t>
            </a:r>
            <a:endParaRPr lang="es-ES"/>
          </a:p>
        </p:txBody>
      </p:sp>
      <p:sp>
        <p:nvSpPr>
          <p:cNvPr id="3" name="Marcador de contenido 2">
            <a:extLst>
              <a:ext uri="{FF2B5EF4-FFF2-40B4-BE49-F238E27FC236}">
                <a16:creationId xmlns:a16="http://schemas.microsoft.com/office/drawing/2014/main" id="{E0E6E2EB-5D4D-4A05-8E9F-0C14A67FC682}"/>
              </a:ext>
            </a:extLst>
          </p:cNvPr>
          <p:cNvSpPr>
            <a:spLocks noGrp="1"/>
          </p:cNvSpPr>
          <p:nvPr>
            <p:ph idx="1"/>
          </p:nvPr>
        </p:nvSpPr>
        <p:spPr>
          <a:xfrm>
            <a:off x="1210339" y="1524355"/>
            <a:ext cx="11171274" cy="5214914"/>
          </a:xfrm>
        </p:spPr>
        <p:txBody>
          <a:bodyPr vert="horz" lIns="91440" tIns="45720" rIns="91440" bIns="45720" rtlCol="0" anchor="t">
            <a:normAutofit lnSpcReduction="10000"/>
          </a:bodyPr>
          <a:lstStyle/>
          <a:p>
            <a:pPr marL="0" indent="0">
              <a:buNone/>
            </a:pPr>
            <a:r>
              <a:rPr lang="es-ES" sz="2400" b="1"/>
              <a:t>Por favor, me podría decir como ir al mercado? Muchas gracias.</a:t>
            </a:r>
            <a:endParaRPr lang="es-ES" sz="2400" b="1" dirty="0"/>
          </a:p>
          <a:p>
            <a:endParaRPr lang="es-ES" sz="2400" dirty="0"/>
          </a:p>
          <a:p>
            <a:r>
              <a:rPr lang="es-ES" sz="2400" b="1">
                <a:solidFill>
                  <a:srgbClr val="0070C0"/>
                </a:solidFill>
              </a:rPr>
              <a:t>Por favor, me podría decir como ir al hotel? Muchas gracias.</a:t>
            </a:r>
            <a:endParaRPr lang="es-ES" sz="2400" b="1" dirty="0">
              <a:solidFill>
                <a:srgbClr val="0070C0"/>
              </a:solidFill>
            </a:endParaRPr>
          </a:p>
          <a:p>
            <a:endParaRPr lang="es-ES" sz="2400" b="1" dirty="0">
              <a:solidFill>
                <a:srgbClr val="0070C0"/>
              </a:solidFill>
            </a:endParaRPr>
          </a:p>
          <a:p>
            <a:r>
              <a:rPr lang="es-ES" sz="2400" b="1">
                <a:solidFill>
                  <a:srgbClr val="0070C0"/>
                </a:solidFill>
                <a:ea typeface="+mn-lt"/>
                <a:cs typeface="+mn-lt"/>
              </a:rPr>
              <a:t>Por favor, me podría decir como ir al banco? Muchas gracias.</a:t>
            </a:r>
            <a:endParaRPr lang="es-ES" sz="2400" b="1" dirty="0">
              <a:solidFill>
                <a:srgbClr val="0070C0"/>
              </a:solidFill>
            </a:endParaRPr>
          </a:p>
          <a:p>
            <a:endParaRPr lang="es-ES" sz="2400" b="1" dirty="0">
              <a:solidFill>
                <a:srgbClr val="0070C0"/>
              </a:solidFill>
              <a:ea typeface="+mn-lt"/>
              <a:cs typeface="+mn-lt"/>
            </a:endParaRPr>
          </a:p>
          <a:p>
            <a:r>
              <a:rPr lang="es-ES" sz="2400" b="1">
                <a:solidFill>
                  <a:srgbClr val="0070C0"/>
                </a:solidFill>
                <a:ea typeface="+mn-lt"/>
                <a:cs typeface="+mn-lt"/>
              </a:rPr>
              <a:t>Por favor, me podría decir como ir al museo? Muchas gracias.</a:t>
            </a:r>
            <a:endParaRPr lang="es-ES" sz="2400" b="1" dirty="0">
              <a:solidFill>
                <a:srgbClr val="0070C0"/>
              </a:solidFill>
              <a:ea typeface="+mn-lt"/>
              <a:cs typeface="+mn-lt"/>
            </a:endParaRPr>
          </a:p>
          <a:p>
            <a:endParaRPr lang="es-ES" sz="2400" b="1" dirty="0">
              <a:solidFill>
                <a:srgbClr val="0070C0"/>
              </a:solidFill>
              <a:ea typeface="+mn-lt"/>
              <a:cs typeface="+mn-lt"/>
            </a:endParaRPr>
          </a:p>
          <a:p>
            <a:r>
              <a:rPr lang="es-ES" sz="2400" b="1">
                <a:solidFill>
                  <a:srgbClr val="0070C0"/>
                </a:solidFill>
                <a:ea typeface="+mn-lt"/>
                <a:cs typeface="+mn-lt"/>
              </a:rPr>
              <a:t>Por favor, me podría decir como ir al parque? Muchas gracias.</a:t>
            </a:r>
            <a:endParaRPr lang="es-ES" sz="2400" b="1" dirty="0">
              <a:solidFill>
                <a:srgbClr val="0070C0"/>
              </a:solidFill>
              <a:ea typeface="+mn-lt"/>
              <a:cs typeface="+mn-lt"/>
            </a:endParaRPr>
          </a:p>
          <a:p>
            <a:pPr marL="0" indent="0">
              <a:buNone/>
            </a:pPr>
            <a:endParaRPr lang="es-ES" sz="2400" b="1" dirty="0">
              <a:solidFill>
                <a:srgbClr val="0070C0"/>
              </a:solidFill>
              <a:ea typeface="+mn-lt"/>
              <a:cs typeface="+mn-lt"/>
            </a:endParaRPr>
          </a:p>
          <a:p>
            <a:r>
              <a:rPr lang="es-ES" sz="2400" b="1">
                <a:solidFill>
                  <a:srgbClr val="0070C0"/>
                </a:solidFill>
                <a:ea typeface="+mn-lt"/>
                <a:cs typeface="+mn-lt"/>
              </a:rPr>
              <a:t>Por favor, me podría decir como ir al cine? Muchas gracias.</a:t>
            </a:r>
            <a:endParaRPr lang="es-ES" sz="2400" b="1" dirty="0">
              <a:solidFill>
                <a:srgbClr val="0070C0"/>
              </a:solidFill>
            </a:endParaRPr>
          </a:p>
          <a:p>
            <a:endParaRPr lang="es-ES" sz="2400" dirty="0"/>
          </a:p>
          <a:p>
            <a:endParaRPr lang="es-ES" dirty="0"/>
          </a:p>
        </p:txBody>
      </p:sp>
      <p:pic>
        <p:nvPicPr>
          <p:cNvPr id="7" name="Imagen 17" descr="Captura de pantalla de un celular con texto e imágenes&#10;&#10;Descripción generada con confianza alta">
            <a:extLst>
              <a:ext uri="{FF2B5EF4-FFF2-40B4-BE49-F238E27FC236}">
                <a16:creationId xmlns:a16="http://schemas.microsoft.com/office/drawing/2014/main" id="{41B399B0-332B-4BA2-A976-5255A059A200}"/>
              </a:ext>
            </a:extLst>
          </p:cNvPr>
          <p:cNvPicPr>
            <a:picLocks noChangeAspect="1"/>
          </p:cNvPicPr>
          <p:nvPr/>
        </p:nvPicPr>
        <p:blipFill rotWithShape="1">
          <a:blip r:embed="rId2"/>
          <a:srcRect l="45327" t="47005" r="46922" b="38710"/>
          <a:stretch/>
        </p:blipFill>
        <p:spPr>
          <a:xfrm>
            <a:off x="43886" y="2190083"/>
            <a:ext cx="906988" cy="825252"/>
          </a:xfrm>
          <a:prstGeom prst="rect">
            <a:avLst/>
          </a:prstGeom>
        </p:spPr>
      </p:pic>
      <p:pic>
        <p:nvPicPr>
          <p:cNvPr id="9" name="Imagen 17" descr="Captura de pantalla de un celular con texto e imágenes&#10;&#10;Descripción generada con confianza alta">
            <a:extLst>
              <a:ext uri="{FF2B5EF4-FFF2-40B4-BE49-F238E27FC236}">
                <a16:creationId xmlns:a16="http://schemas.microsoft.com/office/drawing/2014/main" id="{40F2B3B0-25E2-4999-82A2-D6BDD3C17F38}"/>
              </a:ext>
            </a:extLst>
          </p:cNvPr>
          <p:cNvPicPr>
            <a:picLocks noChangeAspect="1"/>
          </p:cNvPicPr>
          <p:nvPr/>
        </p:nvPicPr>
        <p:blipFill rotWithShape="1">
          <a:blip r:embed="rId2"/>
          <a:srcRect l="53450" t="69458" r="38199" b="14162"/>
          <a:stretch/>
        </p:blipFill>
        <p:spPr>
          <a:xfrm>
            <a:off x="96875" y="3016853"/>
            <a:ext cx="884127" cy="1021746"/>
          </a:xfrm>
          <a:prstGeom prst="rect">
            <a:avLst/>
          </a:prstGeom>
        </p:spPr>
      </p:pic>
      <p:pic>
        <p:nvPicPr>
          <p:cNvPr id="11" name="Imagen 17" descr="Captura de pantalla de un celular con texto e imágenes&#10;&#10;Descripción generada con confianza alta">
            <a:extLst>
              <a:ext uri="{FF2B5EF4-FFF2-40B4-BE49-F238E27FC236}">
                <a16:creationId xmlns:a16="http://schemas.microsoft.com/office/drawing/2014/main" id="{E5C36E3F-ECB2-46CE-9285-7B7B005F240F}"/>
              </a:ext>
            </a:extLst>
          </p:cNvPr>
          <p:cNvPicPr>
            <a:picLocks noChangeAspect="1"/>
          </p:cNvPicPr>
          <p:nvPr/>
        </p:nvPicPr>
        <p:blipFill rotWithShape="1">
          <a:blip r:embed="rId2"/>
          <a:srcRect l="62936" t="47291" r="28852" b="34729"/>
          <a:stretch/>
        </p:blipFill>
        <p:spPr>
          <a:xfrm>
            <a:off x="100968" y="5740265"/>
            <a:ext cx="778042" cy="1006874"/>
          </a:xfrm>
          <a:prstGeom prst="rect">
            <a:avLst/>
          </a:prstGeom>
        </p:spPr>
      </p:pic>
      <p:pic>
        <p:nvPicPr>
          <p:cNvPr id="13" name="Imagen 17" descr="Captura de pantalla de un celular con texto e imágenes&#10;&#10;Descripción generada con confianza alta">
            <a:extLst>
              <a:ext uri="{FF2B5EF4-FFF2-40B4-BE49-F238E27FC236}">
                <a16:creationId xmlns:a16="http://schemas.microsoft.com/office/drawing/2014/main" id="{395C4B1F-0791-4FBA-9F68-929D2CDA4B84}"/>
              </a:ext>
            </a:extLst>
          </p:cNvPr>
          <p:cNvPicPr>
            <a:picLocks noChangeAspect="1"/>
          </p:cNvPicPr>
          <p:nvPr/>
        </p:nvPicPr>
        <p:blipFill rotWithShape="1">
          <a:blip r:embed="rId2"/>
          <a:srcRect l="72128" t="26442" r="18582" b="58413"/>
          <a:stretch/>
        </p:blipFill>
        <p:spPr>
          <a:xfrm>
            <a:off x="86284" y="4977084"/>
            <a:ext cx="815412" cy="788897"/>
          </a:xfrm>
          <a:prstGeom prst="rect">
            <a:avLst/>
          </a:prstGeom>
        </p:spPr>
      </p:pic>
      <p:pic>
        <p:nvPicPr>
          <p:cNvPr id="15" name="Imagen 17" descr="Captura de pantalla de un celular con texto e imágenes&#10;&#10;Descripción generada con confianza alta">
            <a:extLst>
              <a:ext uri="{FF2B5EF4-FFF2-40B4-BE49-F238E27FC236}">
                <a16:creationId xmlns:a16="http://schemas.microsoft.com/office/drawing/2014/main" id="{291F8F3D-067A-4D13-963E-A68FD3669273}"/>
              </a:ext>
            </a:extLst>
          </p:cNvPr>
          <p:cNvPicPr>
            <a:picLocks noChangeAspect="1"/>
          </p:cNvPicPr>
          <p:nvPr/>
        </p:nvPicPr>
        <p:blipFill rotWithShape="1">
          <a:blip r:embed="rId2"/>
          <a:srcRect l="82135" t="47783" r="7480" b="34729"/>
          <a:stretch/>
        </p:blipFill>
        <p:spPr>
          <a:xfrm>
            <a:off x="100081" y="4048296"/>
            <a:ext cx="943164" cy="935096"/>
          </a:xfrm>
          <a:prstGeom prst="rect">
            <a:avLst/>
          </a:prstGeom>
        </p:spPr>
      </p:pic>
      <p:sp>
        <p:nvSpPr>
          <p:cNvPr id="16" name="Estrella: 5 puntas 15">
            <a:extLst>
              <a:ext uri="{FF2B5EF4-FFF2-40B4-BE49-F238E27FC236}">
                <a16:creationId xmlns:a16="http://schemas.microsoft.com/office/drawing/2014/main" id="{9FB5C36F-4805-4EF8-90FC-AD88B58BD20D}"/>
              </a:ext>
            </a:extLst>
          </p:cNvPr>
          <p:cNvSpPr/>
          <p:nvPr/>
        </p:nvSpPr>
        <p:spPr>
          <a:xfrm>
            <a:off x="880729" y="1527543"/>
            <a:ext cx="318976" cy="28353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47276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58F8C3-92F7-444E-B404-128894642F1F}"/>
              </a:ext>
            </a:extLst>
          </p:cNvPr>
          <p:cNvSpPr>
            <a:spLocks noGrp="1"/>
          </p:cNvSpPr>
          <p:nvPr>
            <p:ph type="title"/>
          </p:nvPr>
        </p:nvSpPr>
        <p:spPr>
          <a:xfrm>
            <a:off x="147084" y="55009"/>
            <a:ext cx="11206716" cy="1520493"/>
          </a:xfrm>
        </p:spPr>
        <p:txBody>
          <a:bodyPr>
            <a:noAutofit/>
          </a:bodyPr>
          <a:lstStyle/>
          <a:p>
            <a:r>
              <a:rPr lang="es-ES" sz="2000" i="0" dirty="0">
                <a:ea typeface="+mj-lt"/>
                <a:cs typeface="+mj-lt"/>
              </a:rPr>
              <a:t>Laura es nueva en la ciudad, dale las direcciones corectas para que pueda ir a los diferentes lugares.</a:t>
            </a:r>
            <a:br>
              <a:rPr lang="es-ES" sz="1800" i="0" dirty="0">
                <a:ea typeface="+mj-lt"/>
                <a:cs typeface="+mj-lt"/>
              </a:rPr>
            </a:br>
            <a:r>
              <a:rPr lang="es-ES" sz="1800">
                <a:solidFill>
                  <a:schemeClr val="accent1">
                    <a:lumMod val="75000"/>
                  </a:schemeClr>
                </a:solidFill>
                <a:ea typeface="+mj-lt"/>
                <a:cs typeface="+mj-lt"/>
              </a:rPr>
              <a:t>Laura is new to the city,  give her the correct directions so she can go to the different places.</a:t>
            </a:r>
            <a:endParaRPr lang="es-ES" sz="1800">
              <a:solidFill>
                <a:schemeClr val="accent1">
                  <a:lumMod val="75000"/>
                </a:schemeClr>
              </a:solidFill>
            </a:endParaRPr>
          </a:p>
        </p:txBody>
      </p:sp>
      <p:pic>
        <p:nvPicPr>
          <p:cNvPr id="4" name="Imagen 4" descr="Imagen que contiene firmar, montón, blanco, calle&#10;&#10;Descripción generada con confianza muy alta">
            <a:extLst>
              <a:ext uri="{FF2B5EF4-FFF2-40B4-BE49-F238E27FC236}">
                <a16:creationId xmlns:a16="http://schemas.microsoft.com/office/drawing/2014/main" id="{D9B24BB4-AD41-49F6-BE54-700B96AD72E8}"/>
              </a:ext>
            </a:extLst>
          </p:cNvPr>
          <p:cNvPicPr>
            <a:picLocks noGrp="1" noChangeAspect="1"/>
          </p:cNvPicPr>
          <p:nvPr>
            <p:ph idx="1"/>
          </p:nvPr>
        </p:nvPicPr>
        <p:blipFill rotWithShape="1">
          <a:blip r:embed="rId2"/>
          <a:srcRect l="15215" t="6424" r="16196" b="38889"/>
          <a:stretch/>
        </p:blipFill>
        <p:spPr>
          <a:xfrm>
            <a:off x="77888" y="1628149"/>
            <a:ext cx="7666625" cy="4994778"/>
          </a:xfrm>
        </p:spPr>
      </p:pic>
      <p:pic>
        <p:nvPicPr>
          <p:cNvPr id="3" name="Imagen 4" descr="Imagen que contiene cuarto&#10;&#10;Descripción generada con confianza muy alta">
            <a:extLst>
              <a:ext uri="{FF2B5EF4-FFF2-40B4-BE49-F238E27FC236}">
                <a16:creationId xmlns:a16="http://schemas.microsoft.com/office/drawing/2014/main" id="{37059D24-22C5-4A3B-B8A5-2619661F46CC}"/>
              </a:ext>
            </a:extLst>
          </p:cNvPr>
          <p:cNvPicPr>
            <a:picLocks noChangeAspect="1"/>
          </p:cNvPicPr>
          <p:nvPr/>
        </p:nvPicPr>
        <p:blipFill rotWithShape="1">
          <a:blip r:embed="rId3"/>
          <a:srcRect l="10104" t="3275" r="11572" b="2883"/>
          <a:stretch/>
        </p:blipFill>
        <p:spPr>
          <a:xfrm>
            <a:off x="3202464" y="5364942"/>
            <a:ext cx="528187" cy="629523"/>
          </a:xfrm>
          <a:prstGeom prst="rect">
            <a:avLst/>
          </a:prstGeom>
        </p:spPr>
      </p:pic>
      <p:sp>
        <p:nvSpPr>
          <p:cNvPr id="6" name="Estrella: 5 puntas 5">
            <a:extLst>
              <a:ext uri="{FF2B5EF4-FFF2-40B4-BE49-F238E27FC236}">
                <a16:creationId xmlns:a16="http://schemas.microsoft.com/office/drawing/2014/main" id="{C40FBD9F-9950-4E0B-B112-89C6310630A2}"/>
              </a:ext>
            </a:extLst>
          </p:cNvPr>
          <p:cNvSpPr/>
          <p:nvPr/>
        </p:nvSpPr>
        <p:spPr>
          <a:xfrm>
            <a:off x="3184451" y="5027428"/>
            <a:ext cx="278261" cy="26054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2F312757-0887-40F8-AE00-5FF77E6C844C}"/>
              </a:ext>
            </a:extLst>
          </p:cNvPr>
          <p:cNvSpPr/>
          <p:nvPr/>
        </p:nvSpPr>
        <p:spPr>
          <a:xfrm>
            <a:off x="7907079" y="1412358"/>
            <a:ext cx="4137836" cy="5156788"/>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a:buChar char="•"/>
            </a:pPr>
            <a:r>
              <a:rPr lang="es-ES" b="1" dirty="0">
                <a:solidFill>
                  <a:schemeClr val="tx1"/>
                </a:solidFill>
              </a:rPr>
              <a:t>Para ir al </a:t>
            </a:r>
            <a:r>
              <a:rPr lang="es-ES" b="1" u="sng">
                <a:solidFill>
                  <a:schemeClr val="tx1"/>
                </a:solidFill>
              </a:rPr>
              <a:t>cine?</a:t>
            </a:r>
            <a:r>
              <a:rPr lang="es-ES" b="1" dirty="0">
                <a:solidFill>
                  <a:schemeClr val="tx1"/>
                </a:solidFill>
              </a:rPr>
              <a:t> </a:t>
            </a:r>
            <a:r>
              <a:rPr lang="es-ES" i="1">
                <a:solidFill>
                  <a:schemeClr val="tx1"/>
                </a:solidFill>
                <a:ea typeface="+mn-lt"/>
                <a:cs typeface="+mn-lt"/>
              </a:rPr>
              <a:t>To go to the cinema?</a:t>
            </a:r>
            <a:endParaRPr lang="es-ES" dirty="0">
              <a:solidFill>
                <a:schemeClr val="tx1"/>
              </a:solidFill>
            </a:endParaRPr>
          </a:p>
          <a:p>
            <a:r>
              <a:rPr lang="es-ES" b="1" i="1">
                <a:solidFill>
                  <a:schemeClr val="accent1">
                    <a:lumMod val="75000"/>
                  </a:schemeClr>
                </a:solidFill>
              </a:rPr>
              <a:t>- Gira la primera a la </a:t>
            </a:r>
            <a:r>
              <a:rPr lang="es-ES" b="1" i="1" u="sng">
                <a:solidFill>
                  <a:schemeClr val="accent1">
                    <a:lumMod val="75000"/>
                  </a:schemeClr>
                </a:solidFill>
              </a:rPr>
              <a:t>derecha</a:t>
            </a:r>
            <a:r>
              <a:rPr lang="es-ES" b="1" i="1">
                <a:solidFill>
                  <a:schemeClr val="accent1">
                    <a:lumMod val="75000"/>
                  </a:schemeClr>
                </a:solidFill>
              </a:rPr>
              <a:t>.</a:t>
            </a:r>
          </a:p>
          <a:p>
            <a:pPr marL="285750" indent="-285750">
              <a:buFont typeface="Arial"/>
              <a:buChar char="•"/>
            </a:pPr>
            <a:r>
              <a:rPr lang="es-ES" b="1">
                <a:solidFill>
                  <a:schemeClr val="tx1"/>
                </a:solidFill>
              </a:rPr>
              <a:t>Para ir a la </a:t>
            </a:r>
            <a:r>
              <a:rPr lang="es-ES" b="1" u="sng">
                <a:solidFill>
                  <a:schemeClr val="tx1"/>
                </a:solidFill>
              </a:rPr>
              <a:t>frutería</a:t>
            </a:r>
            <a:r>
              <a:rPr lang="es-ES" b="1">
                <a:solidFill>
                  <a:schemeClr val="tx1"/>
                </a:solidFill>
              </a:rPr>
              <a:t>?. </a:t>
            </a:r>
            <a:r>
              <a:rPr lang="es-ES" i="1">
                <a:solidFill>
                  <a:schemeClr val="tx1"/>
                </a:solidFill>
                <a:ea typeface="+mn-lt"/>
                <a:cs typeface="+mn-lt"/>
              </a:rPr>
              <a:t>To go tu the fruit store?.</a:t>
            </a:r>
          </a:p>
          <a:p>
            <a:r>
              <a:rPr lang="es-ES" b="1" i="1">
                <a:solidFill>
                  <a:schemeClr val="accent1">
                    <a:lumMod val="75000"/>
                  </a:schemeClr>
                </a:solidFill>
              </a:rPr>
              <a:t>- Gira la segunda ala </a:t>
            </a:r>
            <a:r>
              <a:rPr lang="es-ES" b="1" i="1" u="sng">
                <a:solidFill>
                  <a:schemeClr val="accent1">
                    <a:lumMod val="75000"/>
                  </a:schemeClr>
                </a:solidFill>
              </a:rPr>
              <a:t>izquierda</a:t>
            </a:r>
            <a:r>
              <a:rPr lang="es-ES" b="1" i="1">
                <a:solidFill>
                  <a:schemeClr val="accent1">
                    <a:lumMod val="75000"/>
                  </a:schemeClr>
                </a:solidFill>
              </a:rPr>
              <a:t>.</a:t>
            </a:r>
            <a:endParaRPr lang="es-ES" b="1" i="1" dirty="0">
              <a:solidFill>
                <a:schemeClr val="accent1">
                  <a:lumMod val="75000"/>
                </a:schemeClr>
              </a:solidFill>
            </a:endParaRPr>
          </a:p>
          <a:p>
            <a:pPr marL="285750" indent="-285750">
              <a:buFont typeface="Arial"/>
              <a:buChar char="•"/>
            </a:pPr>
            <a:r>
              <a:rPr lang="es-ES" b="1">
                <a:solidFill>
                  <a:schemeClr val="tx1"/>
                </a:solidFill>
              </a:rPr>
              <a:t>Para ir a la</a:t>
            </a:r>
            <a:r>
              <a:rPr lang="es-ES" b="1" u="sng">
                <a:solidFill>
                  <a:schemeClr val="tx1"/>
                </a:solidFill>
              </a:rPr>
              <a:t> panadería</a:t>
            </a:r>
            <a:r>
              <a:rPr lang="es-ES" b="1">
                <a:solidFill>
                  <a:schemeClr val="tx1"/>
                </a:solidFill>
              </a:rPr>
              <a:t>?. </a:t>
            </a:r>
            <a:r>
              <a:rPr lang="es-ES" i="1">
                <a:solidFill>
                  <a:schemeClr val="tx1"/>
                </a:solidFill>
                <a:ea typeface="+mn-lt"/>
                <a:cs typeface="+mn-lt"/>
              </a:rPr>
              <a:t>To go to the bakery?.</a:t>
            </a:r>
          </a:p>
          <a:p>
            <a:r>
              <a:rPr lang="es-ES" b="1" i="1">
                <a:solidFill>
                  <a:schemeClr val="accent1">
                    <a:lumMod val="75000"/>
                  </a:schemeClr>
                </a:solidFill>
              </a:rPr>
              <a:t>- Gira la segunda a la </a:t>
            </a:r>
            <a:r>
              <a:rPr lang="es-ES" b="1" i="1" u="sng">
                <a:solidFill>
                  <a:schemeClr val="accent1">
                    <a:lumMod val="75000"/>
                  </a:schemeClr>
                </a:solidFill>
              </a:rPr>
              <a:t>derecha</a:t>
            </a:r>
            <a:r>
              <a:rPr lang="es-ES" b="1" i="1">
                <a:solidFill>
                  <a:schemeClr val="accent1">
                    <a:lumMod val="75000"/>
                  </a:schemeClr>
                </a:solidFill>
              </a:rPr>
              <a:t>.</a:t>
            </a:r>
            <a:endParaRPr lang="es-ES" b="1" i="1" dirty="0">
              <a:solidFill>
                <a:schemeClr val="accent1">
                  <a:lumMod val="75000"/>
                </a:schemeClr>
              </a:solidFill>
            </a:endParaRPr>
          </a:p>
          <a:p>
            <a:pPr marL="285750" indent="-285750">
              <a:buFont typeface="Arial"/>
              <a:buChar char="•"/>
            </a:pPr>
            <a:r>
              <a:rPr lang="es-ES" b="1">
                <a:solidFill>
                  <a:schemeClr val="tx1"/>
                </a:solidFill>
              </a:rPr>
              <a:t>Para ir a la </a:t>
            </a:r>
            <a:r>
              <a:rPr lang="es-ES" b="1" u="sng">
                <a:solidFill>
                  <a:schemeClr val="tx1"/>
                </a:solidFill>
              </a:rPr>
              <a:t>librería</a:t>
            </a:r>
            <a:r>
              <a:rPr lang="es-ES" b="1">
                <a:solidFill>
                  <a:schemeClr val="tx1"/>
                </a:solidFill>
              </a:rPr>
              <a:t>?.</a:t>
            </a:r>
            <a:r>
              <a:rPr lang="es-ES" i="1">
                <a:solidFill>
                  <a:schemeClr val="tx1"/>
                </a:solidFill>
                <a:ea typeface="+mn-lt"/>
                <a:cs typeface="+mn-lt"/>
              </a:rPr>
              <a:t>To go to the bookstore?.</a:t>
            </a:r>
          </a:p>
          <a:p>
            <a:r>
              <a:rPr lang="es-ES" b="1" i="1">
                <a:solidFill>
                  <a:schemeClr val="accent1">
                    <a:lumMod val="75000"/>
                  </a:schemeClr>
                </a:solidFill>
              </a:rPr>
              <a:t>- Gira la primera a la </a:t>
            </a:r>
            <a:r>
              <a:rPr lang="es-ES" b="1" i="1" u="sng">
                <a:solidFill>
                  <a:schemeClr val="accent1">
                    <a:lumMod val="75000"/>
                  </a:schemeClr>
                </a:solidFill>
              </a:rPr>
              <a:t>izquierda</a:t>
            </a:r>
            <a:r>
              <a:rPr lang="es-ES" b="1" i="1">
                <a:solidFill>
                  <a:schemeClr val="accent1">
                    <a:lumMod val="75000"/>
                  </a:schemeClr>
                </a:solidFill>
              </a:rPr>
              <a:t>.</a:t>
            </a:r>
            <a:endParaRPr lang="es-ES" b="1" i="1" dirty="0">
              <a:solidFill>
                <a:schemeClr val="accent1">
                  <a:lumMod val="75000"/>
                </a:schemeClr>
              </a:solidFill>
            </a:endParaRPr>
          </a:p>
          <a:p>
            <a:pPr marL="285750" indent="-285750">
              <a:buFont typeface="Arial"/>
              <a:buChar char="•"/>
            </a:pPr>
            <a:r>
              <a:rPr lang="es-ES" b="1">
                <a:solidFill>
                  <a:schemeClr val="tx1"/>
                </a:solidFill>
              </a:rPr>
              <a:t>Para ir a la </a:t>
            </a:r>
            <a:r>
              <a:rPr lang="es-ES" b="1" u="sng">
                <a:solidFill>
                  <a:schemeClr val="tx1"/>
                </a:solidFill>
              </a:rPr>
              <a:t>pescadería</a:t>
            </a:r>
            <a:r>
              <a:rPr lang="es-ES" b="1">
                <a:solidFill>
                  <a:schemeClr val="tx1"/>
                </a:solidFill>
              </a:rPr>
              <a:t>?.</a:t>
            </a:r>
            <a:r>
              <a:rPr lang="es-ES" i="1">
                <a:solidFill>
                  <a:schemeClr val="tx1"/>
                </a:solidFill>
                <a:ea typeface="+mn-lt"/>
                <a:cs typeface="+mn-lt"/>
              </a:rPr>
              <a:t>To go to the fish shop</a:t>
            </a:r>
            <a:r>
              <a:rPr lang="es-ES" sz="1600" i="1">
                <a:solidFill>
                  <a:schemeClr val="tx1"/>
                </a:solidFill>
                <a:ea typeface="+mn-lt"/>
                <a:cs typeface="+mn-lt"/>
              </a:rPr>
              <a:t>?</a:t>
            </a:r>
            <a:r>
              <a:rPr lang="es-ES" i="1">
                <a:solidFill>
                  <a:schemeClr val="tx1"/>
                </a:solidFill>
                <a:ea typeface="+mn-lt"/>
                <a:cs typeface="+mn-lt"/>
              </a:rPr>
              <a:t>.</a:t>
            </a:r>
            <a:endParaRPr lang="es-ES" b="1">
              <a:solidFill>
                <a:schemeClr val="tx1"/>
              </a:solidFill>
            </a:endParaRPr>
          </a:p>
          <a:p>
            <a:r>
              <a:rPr lang="es-ES" b="1" i="1">
                <a:solidFill>
                  <a:schemeClr val="accent1">
                    <a:lumMod val="75000"/>
                  </a:schemeClr>
                </a:solidFill>
              </a:rPr>
              <a:t>- Gira la segunda a la </a:t>
            </a:r>
            <a:r>
              <a:rPr lang="es-ES" b="1" i="1" u="sng">
                <a:solidFill>
                  <a:schemeClr val="accent1">
                    <a:lumMod val="75000"/>
                  </a:schemeClr>
                </a:solidFill>
              </a:rPr>
              <a:t>derecha</a:t>
            </a:r>
            <a:r>
              <a:rPr lang="es-ES" b="1" i="1">
                <a:solidFill>
                  <a:schemeClr val="accent1">
                    <a:lumMod val="75000"/>
                  </a:schemeClr>
                </a:solidFill>
              </a:rPr>
              <a:t>.</a:t>
            </a:r>
            <a:endParaRPr lang="es-ES" b="1" i="1" dirty="0">
              <a:solidFill>
                <a:schemeClr val="accent1">
                  <a:lumMod val="75000"/>
                </a:schemeClr>
              </a:solidFill>
            </a:endParaRPr>
          </a:p>
          <a:p>
            <a:pPr marL="285750" indent="-285750">
              <a:buFont typeface="Arial"/>
              <a:buChar char="•"/>
            </a:pPr>
            <a:r>
              <a:rPr lang="es-ES" b="1">
                <a:solidFill>
                  <a:schemeClr val="tx1"/>
                </a:solidFill>
                <a:ea typeface="+mn-lt"/>
                <a:cs typeface="+mn-lt"/>
              </a:rPr>
              <a:t>Para ir al </a:t>
            </a:r>
            <a:r>
              <a:rPr lang="es-ES" b="1" u="sng">
                <a:solidFill>
                  <a:schemeClr val="tx1"/>
                </a:solidFill>
                <a:ea typeface="+mn-lt"/>
                <a:cs typeface="+mn-lt"/>
              </a:rPr>
              <a:t>quiosco</a:t>
            </a:r>
            <a:r>
              <a:rPr lang="es-ES" b="1">
                <a:solidFill>
                  <a:schemeClr val="tx1"/>
                </a:solidFill>
                <a:ea typeface="+mn-lt"/>
                <a:cs typeface="+mn-lt"/>
              </a:rPr>
              <a:t>?. </a:t>
            </a:r>
            <a:r>
              <a:rPr lang="es-ES" i="1">
                <a:solidFill>
                  <a:schemeClr val="tx1"/>
                </a:solidFill>
              </a:rPr>
              <a:t>To go to the kiosk?.</a:t>
            </a:r>
          </a:p>
          <a:p>
            <a:r>
              <a:rPr lang="es-ES" b="1" i="1">
                <a:solidFill>
                  <a:schemeClr val="accent1">
                    <a:lumMod val="75000"/>
                  </a:schemeClr>
                </a:solidFill>
              </a:rPr>
              <a:t>- Gira la primera a la </a:t>
            </a:r>
            <a:r>
              <a:rPr lang="es-ES" b="1" i="1" u="sng">
                <a:solidFill>
                  <a:schemeClr val="accent1">
                    <a:lumMod val="75000"/>
                  </a:schemeClr>
                </a:solidFill>
              </a:rPr>
              <a:t>derecha</a:t>
            </a:r>
            <a:r>
              <a:rPr lang="es-ES" b="1" i="1">
                <a:solidFill>
                  <a:schemeClr val="accent1">
                    <a:lumMod val="75000"/>
                  </a:schemeClr>
                </a:solidFill>
              </a:rPr>
              <a:t>.</a:t>
            </a:r>
            <a:endParaRPr lang="es-ES" b="1" i="1" dirty="0">
              <a:solidFill>
                <a:schemeClr val="accent1">
                  <a:lumMod val="75000"/>
                </a:schemeClr>
              </a:solidFill>
            </a:endParaRPr>
          </a:p>
        </p:txBody>
      </p:sp>
    </p:spTree>
    <p:extLst>
      <p:ext uri="{BB962C8B-B14F-4D97-AF65-F5344CB8AC3E}">
        <p14:creationId xmlns:p14="http://schemas.microsoft.com/office/powerpoint/2010/main" val="3045086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2B00A-9C51-4BC4-8891-2DC7083F2C82}"/>
              </a:ext>
            </a:extLst>
          </p:cNvPr>
          <p:cNvSpPr>
            <a:spLocks noGrp="1"/>
          </p:cNvSpPr>
          <p:nvPr>
            <p:ph type="title"/>
          </p:nvPr>
        </p:nvSpPr>
        <p:spPr>
          <a:xfrm>
            <a:off x="217967" y="338543"/>
            <a:ext cx="9390321" cy="1086331"/>
          </a:xfrm>
        </p:spPr>
        <p:txBody>
          <a:bodyPr>
            <a:normAutofit fontScale="90000"/>
          </a:bodyPr>
          <a:lstStyle/>
          <a:p>
            <a:r>
              <a:rPr lang="es-ES" i="0">
                <a:solidFill>
                  <a:schemeClr val="tx2">
                    <a:lumMod val="75000"/>
                  </a:schemeClr>
                </a:solidFill>
                <a:ea typeface="+mj-lt"/>
                <a:cs typeface="+mj-lt"/>
              </a:rPr>
              <a:t>How can we ask for directions in Spanish?</a:t>
            </a:r>
            <a:endParaRPr lang="es-ES">
              <a:solidFill>
                <a:schemeClr val="tx2">
                  <a:lumMod val="75000"/>
                </a:schemeClr>
              </a:solidFill>
            </a:endParaRPr>
          </a:p>
        </p:txBody>
      </p:sp>
      <p:pic>
        <p:nvPicPr>
          <p:cNvPr id="4" name="Imagen 4" descr="Imagen que contiene cuarto&#10;&#10;Descripción generada con confianza muy alta">
            <a:extLst>
              <a:ext uri="{FF2B5EF4-FFF2-40B4-BE49-F238E27FC236}">
                <a16:creationId xmlns:a16="http://schemas.microsoft.com/office/drawing/2014/main" id="{41284CF3-856D-41FD-A5B0-CB191ED6E7D2}"/>
              </a:ext>
            </a:extLst>
          </p:cNvPr>
          <p:cNvPicPr>
            <a:picLocks noGrp="1" noChangeAspect="1"/>
          </p:cNvPicPr>
          <p:nvPr>
            <p:ph idx="1"/>
          </p:nvPr>
        </p:nvPicPr>
        <p:blipFill rotWithShape="1">
          <a:blip r:embed="rId2"/>
          <a:srcRect r="-218" b="3712"/>
          <a:stretch/>
        </p:blipFill>
        <p:spPr>
          <a:xfrm>
            <a:off x="5680031" y="2824100"/>
            <a:ext cx="4169606" cy="4006094"/>
          </a:xfrm>
        </p:spPr>
      </p:pic>
      <p:sp>
        <p:nvSpPr>
          <p:cNvPr id="6" name="Bocadillo: rectángulo con esquinas redondeadas 5">
            <a:extLst>
              <a:ext uri="{FF2B5EF4-FFF2-40B4-BE49-F238E27FC236}">
                <a16:creationId xmlns:a16="http://schemas.microsoft.com/office/drawing/2014/main" id="{2B773456-1E68-4FE5-8C91-932F2AE0ABD1}"/>
              </a:ext>
            </a:extLst>
          </p:cNvPr>
          <p:cNvSpPr/>
          <p:nvPr/>
        </p:nvSpPr>
        <p:spPr>
          <a:xfrm flipH="1">
            <a:off x="3941178" y="1058187"/>
            <a:ext cx="3124156" cy="1892763"/>
          </a:xfrm>
          <a:prstGeom prst="wedgeRoundRectCallou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chemeClr val="tx1"/>
                </a:solidFill>
              </a:rPr>
              <a:t>Por favor, ¿me podría </a:t>
            </a:r>
            <a:r>
              <a:rPr lang="es-ES" b="1" dirty="0">
                <a:solidFill>
                  <a:schemeClr val="tx1"/>
                </a:solidFill>
              </a:rPr>
              <a:t>decir como ir al ayuntamiento?</a:t>
            </a:r>
          </a:p>
          <a:p>
            <a:pPr algn="ctr"/>
            <a:r>
              <a:rPr lang="es-ES" i="1">
                <a:solidFill>
                  <a:schemeClr val="accent1">
                    <a:lumMod val="50000"/>
                  </a:schemeClr>
                </a:solidFill>
                <a:ea typeface="+mn-lt"/>
                <a:cs typeface="+mn-lt"/>
              </a:rPr>
              <a:t>Please, could you </a:t>
            </a:r>
            <a:r>
              <a:rPr lang="es-ES" i="1" dirty="0">
                <a:solidFill>
                  <a:schemeClr val="accent1">
                    <a:lumMod val="50000"/>
                  </a:schemeClr>
                </a:solidFill>
                <a:ea typeface="+mn-lt"/>
                <a:cs typeface="+mn-lt"/>
              </a:rPr>
              <a:t>tell me how to go to the town hall?</a:t>
            </a:r>
            <a:endParaRPr lang="es-ES" i="1" dirty="0">
              <a:solidFill>
                <a:schemeClr val="accent1">
                  <a:lumMod val="50000"/>
                </a:schemeClr>
              </a:solidFill>
            </a:endParaRPr>
          </a:p>
        </p:txBody>
      </p:sp>
      <p:sp>
        <p:nvSpPr>
          <p:cNvPr id="7" name="Bocadillo: rectángulo con esquinas redondeadas 6">
            <a:extLst>
              <a:ext uri="{FF2B5EF4-FFF2-40B4-BE49-F238E27FC236}">
                <a16:creationId xmlns:a16="http://schemas.microsoft.com/office/drawing/2014/main" id="{356C360B-3904-41A8-8CD1-E6F76F2CD614}"/>
              </a:ext>
            </a:extLst>
          </p:cNvPr>
          <p:cNvSpPr/>
          <p:nvPr/>
        </p:nvSpPr>
        <p:spPr>
          <a:xfrm>
            <a:off x="8076534" y="1023853"/>
            <a:ext cx="3668230" cy="1825255"/>
          </a:xfrm>
          <a:prstGeom prst="wedgeRoundRectCallou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Claro que sí, siga todo recto </a:t>
            </a:r>
            <a:r>
              <a:rPr lang="es-ES" b="1">
                <a:solidFill>
                  <a:schemeClr val="tx1"/>
                </a:solidFill>
              </a:rPr>
              <a:t>y gire la segunda calle a la izquierda.</a:t>
            </a:r>
          </a:p>
          <a:p>
            <a:pPr algn="ctr"/>
            <a:r>
              <a:rPr lang="es-ES" i="1">
                <a:solidFill>
                  <a:schemeClr val="accent2">
                    <a:lumMod val="50000"/>
                  </a:schemeClr>
                </a:solidFill>
                <a:ea typeface="+mn-lt"/>
                <a:cs typeface="+mn-lt"/>
              </a:rPr>
              <a:t>Of course, go straight ahead and turn the second street on the left.</a:t>
            </a:r>
            <a:endParaRPr lang="es-ES" i="1">
              <a:solidFill>
                <a:schemeClr val="accent2">
                  <a:lumMod val="50000"/>
                </a:schemeClr>
              </a:solidFill>
            </a:endParaRPr>
          </a:p>
        </p:txBody>
      </p:sp>
      <p:sp>
        <p:nvSpPr>
          <p:cNvPr id="8" name="Rectángulo 7">
            <a:extLst>
              <a:ext uri="{FF2B5EF4-FFF2-40B4-BE49-F238E27FC236}">
                <a16:creationId xmlns:a16="http://schemas.microsoft.com/office/drawing/2014/main" id="{C3CE4501-A719-4D7A-BDBD-913B184D2A57}"/>
              </a:ext>
            </a:extLst>
          </p:cNvPr>
          <p:cNvSpPr/>
          <p:nvPr/>
        </p:nvSpPr>
        <p:spPr>
          <a:xfrm>
            <a:off x="413340" y="2212014"/>
            <a:ext cx="2906231" cy="4439092"/>
          </a:xfrm>
          <a:prstGeom prst="rect">
            <a:avLst/>
          </a:prstGeom>
          <a:solidFill>
            <a:schemeClr val="accent1">
              <a:lumMod val="40000"/>
              <a:lumOff val="6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a:solidFill>
                  <a:schemeClr val="tx1">
                    <a:lumMod val="95000"/>
                    <a:lumOff val="5000"/>
                  </a:schemeClr>
                </a:solidFill>
                <a:ea typeface="+mn-lt"/>
                <a:cs typeface="+mn-lt"/>
              </a:rPr>
              <a:t>If we go on vacation to any Spanish-speaking country, this unit will be very useful to us, since we will be able to ask for directions, if we get lost or do not know how to get to a place.</a:t>
            </a:r>
            <a:endParaRPr lang="es-ES" sz="2000" b="1">
              <a:solidFill>
                <a:schemeClr val="tx1">
                  <a:lumMod val="95000"/>
                  <a:lumOff val="5000"/>
                </a:schemeClr>
              </a:solidFill>
            </a:endParaRPr>
          </a:p>
        </p:txBody>
      </p:sp>
      <p:sp>
        <p:nvSpPr>
          <p:cNvPr id="9" name="Bocadillo: rectángulo con esquinas redondeadas 8">
            <a:extLst>
              <a:ext uri="{FF2B5EF4-FFF2-40B4-BE49-F238E27FC236}">
                <a16:creationId xmlns:a16="http://schemas.microsoft.com/office/drawing/2014/main" id="{B2FC73F0-C872-4FA7-8462-05F4923B7C88}"/>
              </a:ext>
            </a:extLst>
          </p:cNvPr>
          <p:cNvSpPr/>
          <p:nvPr/>
        </p:nvSpPr>
        <p:spPr>
          <a:xfrm flipH="1">
            <a:off x="3976619" y="3326465"/>
            <a:ext cx="1874831" cy="581415"/>
          </a:xfrm>
          <a:prstGeom prst="wedgeRoundRectCallou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chemeClr val="tx1"/>
                </a:solidFill>
              </a:rPr>
              <a:t>¡Gracias!</a:t>
            </a:r>
          </a:p>
          <a:p>
            <a:pPr algn="ctr"/>
            <a:r>
              <a:rPr lang="es-ES" i="1">
                <a:solidFill>
                  <a:schemeClr val="accent1">
                    <a:lumMod val="50000"/>
                  </a:schemeClr>
                </a:solidFill>
                <a:ea typeface="+mn-lt"/>
                <a:cs typeface="+mn-lt"/>
              </a:rPr>
              <a:t>Thank you!</a:t>
            </a:r>
            <a:endParaRPr lang="es-ES" i="1">
              <a:solidFill>
                <a:schemeClr val="accent1">
                  <a:lumMod val="50000"/>
                </a:schemeClr>
              </a:solidFill>
            </a:endParaRPr>
          </a:p>
        </p:txBody>
      </p:sp>
      <p:sp>
        <p:nvSpPr>
          <p:cNvPr id="10" name="Bocadillo: rectángulo con esquinas redondeadas 9">
            <a:extLst>
              <a:ext uri="{FF2B5EF4-FFF2-40B4-BE49-F238E27FC236}">
                <a16:creationId xmlns:a16="http://schemas.microsoft.com/office/drawing/2014/main" id="{91E27F2C-E3F3-4BB5-A689-A49DA382312B}"/>
              </a:ext>
            </a:extLst>
          </p:cNvPr>
          <p:cNvSpPr/>
          <p:nvPr/>
        </p:nvSpPr>
        <p:spPr>
          <a:xfrm>
            <a:off x="9520789" y="3114921"/>
            <a:ext cx="2472067" cy="1001232"/>
          </a:xfrm>
          <a:prstGeom prst="wedgeRoundRectCallout">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chemeClr val="tx1"/>
                </a:solidFill>
                <a:ea typeface="+mn-lt"/>
                <a:cs typeface="+mn-lt"/>
              </a:rPr>
              <a:t>¡De nada!</a:t>
            </a:r>
            <a:endParaRPr lang="es-ES" b="1" dirty="0">
              <a:solidFill>
                <a:schemeClr val="tx1"/>
              </a:solidFill>
              <a:ea typeface="+mn-lt"/>
              <a:cs typeface="+mn-lt"/>
            </a:endParaRPr>
          </a:p>
          <a:p>
            <a:pPr algn="ctr"/>
            <a:r>
              <a:rPr lang="es-ES" i="1">
                <a:solidFill>
                  <a:schemeClr val="accent2">
                    <a:lumMod val="50000"/>
                  </a:schemeClr>
                </a:solidFill>
                <a:ea typeface="+mn-lt"/>
                <a:cs typeface="+mn-lt"/>
              </a:rPr>
              <a:t>You are welcome!</a:t>
            </a:r>
            <a:endParaRPr lang="es-ES" i="1">
              <a:solidFill>
                <a:schemeClr val="accent2">
                  <a:lumMod val="50000"/>
                </a:schemeClr>
              </a:solidFill>
            </a:endParaRPr>
          </a:p>
        </p:txBody>
      </p:sp>
    </p:spTree>
    <p:extLst>
      <p:ext uri="{BB962C8B-B14F-4D97-AF65-F5344CB8AC3E}">
        <p14:creationId xmlns:p14="http://schemas.microsoft.com/office/powerpoint/2010/main" val="957620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88D7BE-D380-4F3F-9963-CC8EEFB8B882}"/>
              </a:ext>
            </a:extLst>
          </p:cNvPr>
          <p:cNvSpPr>
            <a:spLocks noGrp="1"/>
          </p:cNvSpPr>
          <p:nvPr>
            <p:ph type="title"/>
          </p:nvPr>
        </p:nvSpPr>
        <p:spPr>
          <a:xfrm>
            <a:off x="342014" y="117032"/>
            <a:ext cx="6723321" cy="1343283"/>
          </a:xfrm>
        </p:spPr>
        <p:txBody>
          <a:bodyPr/>
          <a:lstStyle/>
          <a:p>
            <a:r>
              <a:rPr lang="es-ES" b="1" i="0"/>
              <a:t>Indicaciones en español:</a:t>
            </a:r>
            <a:br>
              <a:rPr lang="es-ES" b="1" i="0" dirty="0"/>
            </a:br>
            <a:r>
              <a:rPr lang="es-ES">
                <a:solidFill>
                  <a:schemeClr val="accent1">
                    <a:lumMod val="50000"/>
                  </a:schemeClr>
                </a:solidFill>
                <a:ea typeface="+mj-lt"/>
                <a:cs typeface="+mj-lt"/>
              </a:rPr>
              <a:t>Indications in Spanish.</a:t>
            </a:r>
            <a:endParaRPr lang="es-ES" b="1" dirty="0">
              <a:solidFill>
                <a:schemeClr val="accent1">
                  <a:lumMod val="50000"/>
                </a:schemeClr>
              </a:solidFill>
            </a:endParaRPr>
          </a:p>
        </p:txBody>
      </p:sp>
      <p:sp>
        <p:nvSpPr>
          <p:cNvPr id="8" name="Flecha: doblada 7">
            <a:extLst>
              <a:ext uri="{FF2B5EF4-FFF2-40B4-BE49-F238E27FC236}">
                <a16:creationId xmlns:a16="http://schemas.microsoft.com/office/drawing/2014/main" id="{52DFD8DE-643F-4511-AE8B-B9C8BA84F614}"/>
              </a:ext>
            </a:extLst>
          </p:cNvPr>
          <p:cNvSpPr/>
          <p:nvPr/>
        </p:nvSpPr>
        <p:spPr>
          <a:xfrm>
            <a:off x="5768837" y="2268102"/>
            <a:ext cx="1515138" cy="1426533"/>
          </a:xfrm>
          <a:prstGeom prst="bentArrow">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Flecha: doblada 8">
            <a:extLst>
              <a:ext uri="{FF2B5EF4-FFF2-40B4-BE49-F238E27FC236}">
                <a16:creationId xmlns:a16="http://schemas.microsoft.com/office/drawing/2014/main" id="{3B37EBAB-66EC-4A7F-BF8F-F8057B76B7A3}"/>
              </a:ext>
            </a:extLst>
          </p:cNvPr>
          <p:cNvSpPr/>
          <p:nvPr/>
        </p:nvSpPr>
        <p:spPr>
          <a:xfrm flipH="1">
            <a:off x="346232" y="2303543"/>
            <a:ext cx="1453115" cy="1426533"/>
          </a:xfrm>
          <a:prstGeom prst="bentArrow">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Flecha: hacia arriba 9">
            <a:extLst>
              <a:ext uri="{FF2B5EF4-FFF2-40B4-BE49-F238E27FC236}">
                <a16:creationId xmlns:a16="http://schemas.microsoft.com/office/drawing/2014/main" id="{6AECD09A-888E-4A06-A938-DF868C965E19}"/>
              </a:ext>
            </a:extLst>
          </p:cNvPr>
          <p:cNvSpPr/>
          <p:nvPr/>
        </p:nvSpPr>
        <p:spPr>
          <a:xfrm>
            <a:off x="3046023" y="2302949"/>
            <a:ext cx="1080976" cy="1426534"/>
          </a:xfrm>
          <a:prstGeom prst="upArrow">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1" name="Tabla 11">
            <a:extLst>
              <a:ext uri="{FF2B5EF4-FFF2-40B4-BE49-F238E27FC236}">
                <a16:creationId xmlns:a16="http://schemas.microsoft.com/office/drawing/2014/main" id="{1EBB52F7-7CB9-4950-A73E-0D227215DCF4}"/>
              </a:ext>
            </a:extLst>
          </p:cNvPr>
          <p:cNvGraphicFramePr>
            <a:graphicFrameLocks noGrp="1"/>
          </p:cNvGraphicFramePr>
          <p:nvPr>
            <p:extLst>
              <p:ext uri="{D42A27DB-BD31-4B8C-83A1-F6EECF244321}">
                <p14:modId xmlns:p14="http://schemas.microsoft.com/office/powerpoint/2010/main" val="3424868191"/>
              </p:ext>
            </p:extLst>
          </p:nvPr>
        </p:nvGraphicFramePr>
        <p:xfrm>
          <a:off x="327837" y="3978349"/>
          <a:ext cx="6985869" cy="1645920"/>
        </p:xfrm>
        <a:graphic>
          <a:graphicData uri="http://schemas.openxmlformats.org/drawingml/2006/table">
            <a:tbl>
              <a:tblPr firstRow="1" bandRow="1">
                <a:tableStyleId>{22838BEF-8BB2-4498-84A7-C5851F593DF1}</a:tableStyleId>
              </a:tblPr>
              <a:tblGrid>
                <a:gridCol w="2328623">
                  <a:extLst>
                    <a:ext uri="{9D8B030D-6E8A-4147-A177-3AD203B41FA5}">
                      <a16:colId xmlns:a16="http://schemas.microsoft.com/office/drawing/2014/main" val="361671415"/>
                    </a:ext>
                  </a:extLst>
                </a:gridCol>
                <a:gridCol w="2328623">
                  <a:extLst>
                    <a:ext uri="{9D8B030D-6E8A-4147-A177-3AD203B41FA5}">
                      <a16:colId xmlns:a16="http://schemas.microsoft.com/office/drawing/2014/main" val="873305169"/>
                    </a:ext>
                  </a:extLst>
                </a:gridCol>
                <a:gridCol w="2328623">
                  <a:extLst>
                    <a:ext uri="{9D8B030D-6E8A-4147-A177-3AD203B41FA5}">
                      <a16:colId xmlns:a16="http://schemas.microsoft.com/office/drawing/2014/main" val="2671626777"/>
                    </a:ext>
                  </a:extLst>
                </a:gridCol>
              </a:tblGrid>
              <a:tr h="465582">
                <a:tc>
                  <a:txBody>
                    <a:bodyPr/>
                    <a:lstStyle/>
                    <a:p>
                      <a:r>
                        <a:rPr lang="es-ES" sz="2400">
                          <a:solidFill>
                            <a:schemeClr val="accent1">
                              <a:lumMod val="50000"/>
                            </a:schemeClr>
                          </a:solidFill>
                        </a:rPr>
                        <a:t>Gira a la Izquierda</a:t>
                      </a:r>
                      <a:endParaRPr lang="es-ES" sz="2400" dirty="0">
                        <a:solidFill>
                          <a:schemeClr val="accent1">
                            <a:lumMod val="50000"/>
                          </a:schemeClr>
                        </a:solidFill>
                      </a:endParaRPr>
                    </a:p>
                  </a:txBody>
                  <a:tcPr/>
                </a:tc>
                <a:tc>
                  <a:txBody>
                    <a:bodyPr/>
                    <a:lstStyle/>
                    <a:p>
                      <a:r>
                        <a:rPr lang="es-ES" sz="2400">
                          <a:solidFill>
                            <a:schemeClr val="accent1">
                              <a:lumMod val="50000"/>
                            </a:schemeClr>
                          </a:solidFill>
                        </a:rPr>
                        <a:t>Continua todo Recto</a:t>
                      </a:r>
                      <a:endParaRPr lang="es-ES" sz="2400" dirty="0">
                        <a:solidFill>
                          <a:schemeClr val="accent1">
                            <a:lumMod val="50000"/>
                          </a:schemeClr>
                        </a:solidFill>
                      </a:endParaRPr>
                    </a:p>
                  </a:txBody>
                  <a:tcPr/>
                </a:tc>
                <a:tc>
                  <a:txBody>
                    <a:bodyPr/>
                    <a:lstStyle/>
                    <a:p>
                      <a:r>
                        <a:rPr lang="es-ES" sz="2400" dirty="0">
                          <a:solidFill>
                            <a:schemeClr val="accent1">
                              <a:lumMod val="50000"/>
                            </a:schemeClr>
                          </a:solidFill>
                        </a:rPr>
                        <a:t>Gira a la </a:t>
                      </a:r>
                      <a:r>
                        <a:rPr lang="es-ES" sz="2400">
                          <a:solidFill>
                            <a:schemeClr val="accent1">
                              <a:lumMod val="50000"/>
                            </a:schemeClr>
                          </a:solidFill>
                        </a:rPr>
                        <a:t>Derecha</a:t>
                      </a:r>
                      <a:endParaRPr lang="es-ES" sz="2400" dirty="0">
                        <a:solidFill>
                          <a:schemeClr val="accent1">
                            <a:lumMod val="50000"/>
                          </a:schemeClr>
                        </a:solidFill>
                      </a:endParaRPr>
                    </a:p>
                  </a:txBody>
                  <a:tcPr/>
                </a:tc>
                <a:extLst>
                  <a:ext uri="{0D108BD9-81ED-4DB2-BD59-A6C34878D82A}">
                    <a16:rowId xmlns:a16="http://schemas.microsoft.com/office/drawing/2014/main" val="392360961"/>
                  </a:ext>
                </a:extLst>
              </a:tr>
              <a:tr h="465582">
                <a:tc>
                  <a:txBody>
                    <a:bodyPr/>
                    <a:lstStyle/>
                    <a:p>
                      <a:pPr lvl="0">
                        <a:buNone/>
                      </a:pPr>
                      <a:r>
                        <a:rPr lang="es-ES" sz="2400" b="0" i="0" u="none" strike="noStrike" noProof="0">
                          <a:solidFill>
                            <a:schemeClr val="accent5">
                              <a:lumMod val="75000"/>
                            </a:schemeClr>
                          </a:solidFill>
                          <a:latin typeface="Century Gothic"/>
                        </a:rPr>
                        <a:t>Turn left</a:t>
                      </a:r>
                      <a:endParaRPr lang="es-ES" sz="2400">
                        <a:solidFill>
                          <a:schemeClr val="accent5">
                            <a:lumMod val="75000"/>
                          </a:schemeClr>
                        </a:solidFill>
                      </a:endParaRPr>
                    </a:p>
                  </a:txBody>
                  <a:tcPr/>
                </a:tc>
                <a:tc>
                  <a:txBody>
                    <a:bodyPr/>
                    <a:lstStyle/>
                    <a:p>
                      <a:pPr lvl="0">
                        <a:buNone/>
                      </a:pPr>
                      <a:r>
                        <a:rPr lang="es-ES" sz="2400" b="0" i="0" u="none" strike="noStrike" noProof="0">
                          <a:solidFill>
                            <a:schemeClr val="accent5">
                              <a:lumMod val="75000"/>
                            </a:schemeClr>
                          </a:solidFill>
                          <a:latin typeface="Century Gothic"/>
                        </a:rPr>
                        <a:t>Continue straight</a:t>
                      </a:r>
                      <a:endParaRPr lang="es-ES" sz="2400">
                        <a:solidFill>
                          <a:schemeClr val="accent5">
                            <a:lumMod val="75000"/>
                          </a:schemeClr>
                        </a:solidFill>
                      </a:endParaRPr>
                    </a:p>
                  </a:txBody>
                  <a:tcPr/>
                </a:tc>
                <a:tc>
                  <a:txBody>
                    <a:bodyPr/>
                    <a:lstStyle/>
                    <a:p>
                      <a:r>
                        <a:rPr lang="es-ES" sz="2400" dirty="0">
                          <a:solidFill>
                            <a:schemeClr val="accent5">
                              <a:lumMod val="75000"/>
                            </a:schemeClr>
                          </a:solidFill>
                        </a:rPr>
                        <a:t>Turn </a:t>
                      </a:r>
                      <a:r>
                        <a:rPr lang="es-ES" sz="2400" b="0" i="0" u="none" strike="noStrike" noProof="0">
                          <a:solidFill>
                            <a:schemeClr val="accent5">
                              <a:lumMod val="75000"/>
                            </a:schemeClr>
                          </a:solidFill>
                          <a:latin typeface="Century Gothic"/>
                        </a:rPr>
                        <a:t>right</a:t>
                      </a:r>
                      <a:endParaRPr lang="es-ES" sz="2400">
                        <a:solidFill>
                          <a:schemeClr val="accent5">
                            <a:lumMod val="75000"/>
                          </a:schemeClr>
                        </a:solidFill>
                      </a:endParaRPr>
                    </a:p>
                  </a:txBody>
                  <a:tcPr/>
                </a:tc>
                <a:extLst>
                  <a:ext uri="{0D108BD9-81ED-4DB2-BD59-A6C34878D82A}">
                    <a16:rowId xmlns:a16="http://schemas.microsoft.com/office/drawing/2014/main" val="4131767226"/>
                  </a:ext>
                </a:extLst>
              </a:tr>
            </a:tbl>
          </a:graphicData>
        </a:graphic>
      </p:graphicFrame>
      <p:pic>
        <p:nvPicPr>
          <p:cNvPr id="17" name="Imagen 17" descr="Imagen que contiene captura de pantalla&#10;&#10;Descripción generada con confianza muy alta">
            <a:extLst>
              <a:ext uri="{FF2B5EF4-FFF2-40B4-BE49-F238E27FC236}">
                <a16:creationId xmlns:a16="http://schemas.microsoft.com/office/drawing/2014/main" id="{EC92058B-4B5D-4BF5-B71A-38E88D58BF58}"/>
              </a:ext>
            </a:extLst>
          </p:cNvPr>
          <p:cNvPicPr>
            <a:picLocks noChangeAspect="1"/>
          </p:cNvPicPr>
          <p:nvPr/>
        </p:nvPicPr>
        <p:blipFill>
          <a:blip r:embed="rId2"/>
          <a:stretch>
            <a:fillRect/>
          </a:stretch>
        </p:blipFill>
        <p:spPr>
          <a:xfrm>
            <a:off x="9161833" y="30790"/>
            <a:ext cx="2046544" cy="2082651"/>
          </a:xfrm>
          <a:prstGeom prst="rect">
            <a:avLst/>
          </a:prstGeom>
        </p:spPr>
      </p:pic>
      <p:pic>
        <p:nvPicPr>
          <p:cNvPr id="19" name="Imagen 19" descr="Imagen que contiene captura de pantalla&#10;&#10;Descripción generada con confianza muy alta">
            <a:extLst>
              <a:ext uri="{FF2B5EF4-FFF2-40B4-BE49-F238E27FC236}">
                <a16:creationId xmlns:a16="http://schemas.microsoft.com/office/drawing/2014/main" id="{30C62435-851D-45C3-A4A3-72EF94BED499}"/>
              </a:ext>
            </a:extLst>
          </p:cNvPr>
          <p:cNvPicPr>
            <a:picLocks noChangeAspect="1"/>
          </p:cNvPicPr>
          <p:nvPr/>
        </p:nvPicPr>
        <p:blipFill>
          <a:blip r:embed="rId3"/>
          <a:stretch>
            <a:fillRect/>
          </a:stretch>
        </p:blipFill>
        <p:spPr>
          <a:xfrm>
            <a:off x="9161167" y="3530673"/>
            <a:ext cx="2047874" cy="2047210"/>
          </a:xfrm>
          <a:prstGeom prst="rect">
            <a:avLst/>
          </a:prstGeom>
        </p:spPr>
      </p:pic>
      <p:sp>
        <p:nvSpPr>
          <p:cNvPr id="21" name="Rectángulo 20">
            <a:extLst>
              <a:ext uri="{FF2B5EF4-FFF2-40B4-BE49-F238E27FC236}">
                <a16:creationId xmlns:a16="http://schemas.microsoft.com/office/drawing/2014/main" id="{E2045B01-E73E-44C8-83F6-D6DEDE53A5BA}"/>
              </a:ext>
            </a:extLst>
          </p:cNvPr>
          <p:cNvSpPr/>
          <p:nvPr/>
        </p:nvSpPr>
        <p:spPr>
          <a:xfrm>
            <a:off x="8491869" y="5700822"/>
            <a:ext cx="3482160" cy="903767"/>
          </a:xfrm>
          <a:prstGeom prst="rect">
            <a:avLst/>
          </a:prstGeom>
          <a:solidFill>
            <a:schemeClr val="accent5">
              <a:lumMod val="40000"/>
              <a:lumOff val="6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chemeClr val="tx1"/>
                </a:solidFill>
              </a:rPr>
              <a:t>Gira la segunda a la derecha</a:t>
            </a:r>
          </a:p>
          <a:p>
            <a:pPr algn="ctr"/>
            <a:r>
              <a:rPr lang="es-ES">
                <a:ea typeface="+mn-lt"/>
                <a:cs typeface="+mn-lt"/>
              </a:rPr>
              <a:t>Turn second to the right</a:t>
            </a:r>
            <a:endParaRPr lang="es-ES"/>
          </a:p>
        </p:txBody>
      </p:sp>
      <p:sp>
        <p:nvSpPr>
          <p:cNvPr id="22" name="Rectángulo 21">
            <a:extLst>
              <a:ext uri="{FF2B5EF4-FFF2-40B4-BE49-F238E27FC236}">
                <a16:creationId xmlns:a16="http://schemas.microsoft.com/office/drawing/2014/main" id="{EE2C35A1-F49D-485F-9DC5-D25B81BC5E82}"/>
              </a:ext>
            </a:extLst>
          </p:cNvPr>
          <p:cNvSpPr/>
          <p:nvPr/>
        </p:nvSpPr>
        <p:spPr>
          <a:xfrm>
            <a:off x="8429846" y="2342705"/>
            <a:ext cx="3685949" cy="1054394"/>
          </a:xfrm>
          <a:prstGeom prst="rect">
            <a:avLst/>
          </a:prstGeom>
          <a:solidFill>
            <a:schemeClr val="accent5">
              <a:lumMod val="40000"/>
              <a:lumOff val="6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chemeClr val="tx1"/>
                </a:solidFill>
              </a:rPr>
              <a:t>Gira la sengunda a la izquierda</a:t>
            </a:r>
          </a:p>
          <a:p>
            <a:pPr algn="ctr"/>
            <a:r>
              <a:rPr lang="es-ES">
                <a:ea typeface="+mn-lt"/>
                <a:cs typeface="+mn-lt"/>
              </a:rPr>
              <a:t>Turn second to the left</a:t>
            </a:r>
            <a:endParaRPr lang="es-ES"/>
          </a:p>
        </p:txBody>
      </p:sp>
    </p:spTree>
    <p:extLst>
      <p:ext uri="{BB962C8B-B14F-4D97-AF65-F5344CB8AC3E}">
        <p14:creationId xmlns:p14="http://schemas.microsoft.com/office/powerpoint/2010/main" val="191187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73F4F7-2421-42BA-A2F7-0A0317963B3D}"/>
              </a:ext>
            </a:extLst>
          </p:cNvPr>
          <p:cNvSpPr>
            <a:spLocks noGrp="1"/>
          </p:cNvSpPr>
          <p:nvPr>
            <p:ph type="title"/>
          </p:nvPr>
        </p:nvSpPr>
        <p:spPr/>
        <p:txBody>
          <a:bodyPr/>
          <a:lstStyle/>
          <a:p>
            <a:r>
              <a:rPr lang="es-ES">
                <a:solidFill>
                  <a:schemeClr val="accent1">
                    <a:lumMod val="50000"/>
                  </a:schemeClr>
                </a:solidFill>
              </a:rPr>
              <a:t>Recap some vocabulary!</a:t>
            </a:r>
          </a:p>
        </p:txBody>
      </p:sp>
      <p:pic>
        <p:nvPicPr>
          <p:cNvPr id="17" name="Imagen 17" descr="Captura de pantalla de un celular con texto e imágenes&#10;&#10;Descripción generada con confianza alta">
            <a:extLst>
              <a:ext uri="{FF2B5EF4-FFF2-40B4-BE49-F238E27FC236}">
                <a16:creationId xmlns:a16="http://schemas.microsoft.com/office/drawing/2014/main" id="{DEA338D1-DB06-4CF5-A485-0ADAACAD254B}"/>
              </a:ext>
            </a:extLst>
          </p:cNvPr>
          <p:cNvPicPr>
            <a:picLocks noChangeAspect="1"/>
          </p:cNvPicPr>
          <p:nvPr/>
        </p:nvPicPr>
        <p:blipFill rotWithShape="1">
          <a:blip r:embed="rId2"/>
          <a:srcRect l="25189" t="24794" r="6636" b="9203"/>
          <a:stretch/>
        </p:blipFill>
        <p:spPr>
          <a:xfrm>
            <a:off x="63796" y="1893093"/>
            <a:ext cx="8518533" cy="4866964"/>
          </a:xfrm>
          <a:prstGeom prst="rect">
            <a:avLst/>
          </a:prstGeom>
        </p:spPr>
      </p:pic>
      <p:pic>
        <p:nvPicPr>
          <p:cNvPr id="19" name="Imagen 19" descr="Una captura de pantalla de una red social&#10;&#10;Descripción generada con confianza alta">
            <a:extLst>
              <a:ext uri="{FF2B5EF4-FFF2-40B4-BE49-F238E27FC236}">
                <a16:creationId xmlns:a16="http://schemas.microsoft.com/office/drawing/2014/main" id="{1E39CC49-A179-4D5D-8FDD-8D94BAF0D66C}"/>
              </a:ext>
            </a:extLst>
          </p:cNvPr>
          <p:cNvPicPr>
            <a:picLocks noChangeAspect="1"/>
          </p:cNvPicPr>
          <p:nvPr/>
        </p:nvPicPr>
        <p:blipFill rotWithShape="1">
          <a:blip r:embed="rId3"/>
          <a:srcRect l="19308" t="44681" r="59387" b="18203"/>
          <a:stretch/>
        </p:blipFill>
        <p:spPr>
          <a:xfrm>
            <a:off x="8631867" y="132243"/>
            <a:ext cx="3447865" cy="3541392"/>
          </a:xfrm>
          <a:prstGeom prst="rect">
            <a:avLst/>
          </a:prstGeom>
        </p:spPr>
      </p:pic>
      <p:pic>
        <p:nvPicPr>
          <p:cNvPr id="21" name="Imagen 21" descr="Imagen que contiene dibujo&#10;&#10;Descripción generada con confianza muy alta">
            <a:extLst>
              <a:ext uri="{FF2B5EF4-FFF2-40B4-BE49-F238E27FC236}">
                <a16:creationId xmlns:a16="http://schemas.microsoft.com/office/drawing/2014/main" id="{E0F59269-7EBF-45FB-A623-0932F4992A61}"/>
              </a:ext>
            </a:extLst>
          </p:cNvPr>
          <p:cNvPicPr>
            <a:picLocks noChangeAspect="1"/>
          </p:cNvPicPr>
          <p:nvPr/>
        </p:nvPicPr>
        <p:blipFill>
          <a:blip r:embed="rId4"/>
          <a:stretch>
            <a:fillRect/>
          </a:stretch>
        </p:blipFill>
        <p:spPr>
          <a:xfrm>
            <a:off x="8961892" y="3941083"/>
            <a:ext cx="2632074" cy="2622549"/>
          </a:xfrm>
          <a:prstGeom prst="rect">
            <a:avLst/>
          </a:prstGeom>
        </p:spPr>
      </p:pic>
    </p:spTree>
    <p:extLst>
      <p:ext uri="{BB962C8B-B14F-4D97-AF65-F5344CB8AC3E}">
        <p14:creationId xmlns:p14="http://schemas.microsoft.com/office/powerpoint/2010/main" val="75660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888B5F-7A11-4B00-92A9-75AB216A0A1D}"/>
              </a:ext>
            </a:extLst>
          </p:cNvPr>
          <p:cNvSpPr>
            <a:spLocks noGrp="1"/>
          </p:cNvSpPr>
          <p:nvPr>
            <p:ph type="title"/>
          </p:nvPr>
        </p:nvSpPr>
        <p:spPr>
          <a:xfrm>
            <a:off x="1821711" y="108171"/>
            <a:ext cx="9434624" cy="1343283"/>
          </a:xfrm>
        </p:spPr>
        <p:txBody>
          <a:bodyPr/>
          <a:lstStyle/>
          <a:p>
            <a:r>
              <a:rPr lang="es-ES" sz="3200" b="1" i="0">
                <a:solidFill>
                  <a:schemeClr val="accent1">
                    <a:lumMod val="50000"/>
                  </a:schemeClr>
                </a:solidFill>
              </a:rPr>
              <a:t>Lista de vocabulario:</a:t>
            </a:r>
            <a:br>
              <a:rPr lang="es-ES" sz="3200" b="1" i="0" dirty="0"/>
            </a:br>
            <a:r>
              <a:rPr lang="es-ES" sz="3200">
                <a:solidFill>
                  <a:schemeClr val="accent1">
                    <a:lumMod val="75000"/>
                  </a:schemeClr>
                </a:solidFill>
              </a:rPr>
              <a:t>Vocabulary list</a:t>
            </a:r>
            <a:endParaRPr lang="es-ES" sz="3200" b="1" i="0" dirty="0">
              <a:solidFill>
                <a:schemeClr val="accent1">
                  <a:lumMod val="75000"/>
                </a:schemeClr>
              </a:solidFill>
            </a:endParaRPr>
          </a:p>
        </p:txBody>
      </p:sp>
      <p:graphicFrame>
        <p:nvGraphicFramePr>
          <p:cNvPr id="4" name="Tabla 4">
            <a:extLst>
              <a:ext uri="{FF2B5EF4-FFF2-40B4-BE49-F238E27FC236}">
                <a16:creationId xmlns:a16="http://schemas.microsoft.com/office/drawing/2014/main" id="{B9DE4660-54F7-4F53-8B55-3D20D6FEC09F}"/>
              </a:ext>
            </a:extLst>
          </p:cNvPr>
          <p:cNvGraphicFramePr>
            <a:graphicFrameLocks noGrp="1"/>
          </p:cNvGraphicFramePr>
          <p:nvPr>
            <p:ph idx="1"/>
            <p:extLst>
              <p:ext uri="{D42A27DB-BD31-4B8C-83A1-F6EECF244321}">
                <p14:modId xmlns:p14="http://schemas.microsoft.com/office/powerpoint/2010/main" val="3492684219"/>
              </p:ext>
            </p:extLst>
          </p:nvPr>
        </p:nvGraphicFramePr>
        <p:xfrm>
          <a:off x="926805" y="1568340"/>
          <a:ext cx="10515600" cy="5029200"/>
        </p:xfrm>
        <a:graphic>
          <a:graphicData uri="http://schemas.openxmlformats.org/drawingml/2006/table">
            <a:tbl>
              <a:tblPr firstRow="1" bandRow="1">
                <a:tableStyleId>{22838BEF-8BB2-4498-84A7-C5851F593DF1}</a:tableStyleId>
              </a:tblPr>
              <a:tblGrid>
                <a:gridCol w="5257800">
                  <a:extLst>
                    <a:ext uri="{9D8B030D-6E8A-4147-A177-3AD203B41FA5}">
                      <a16:colId xmlns:a16="http://schemas.microsoft.com/office/drawing/2014/main" val="1690181781"/>
                    </a:ext>
                  </a:extLst>
                </a:gridCol>
                <a:gridCol w="5257800">
                  <a:extLst>
                    <a:ext uri="{9D8B030D-6E8A-4147-A177-3AD203B41FA5}">
                      <a16:colId xmlns:a16="http://schemas.microsoft.com/office/drawing/2014/main" val="871241628"/>
                    </a:ext>
                  </a:extLst>
                </a:gridCol>
              </a:tblGrid>
              <a:tr h="372757">
                <a:tc>
                  <a:txBody>
                    <a:bodyPr/>
                    <a:lstStyle/>
                    <a:p>
                      <a:pPr algn="ctr"/>
                      <a:r>
                        <a:rPr lang="es-ES" sz="2400" b="1"/>
                        <a:t>Por favor</a:t>
                      </a:r>
                    </a:p>
                  </a:txBody>
                  <a:tcPr/>
                </a:tc>
                <a:tc>
                  <a:txBody>
                    <a:bodyPr/>
                    <a:lstStyle/>
                    <a:p>
                      <a:pPr algn="ctr"/>
                      <a:r>
                        <a:rPr lang="es-ES" sz="2400" b="1"/>
                        <a:t>Please</a:t>
                      </a:r>
                    </a:p>
                  </a:txBody>
                  <a:tcPr/>
                </a:tc>
                <a:extLst>
                  <a:ext uri="{0D108BD9-81ED-4DB2-BD59-A6C34878D82A}">
                    <a16:rowId xmlns:a16="http://schemas.microsoft.com/office/drawing/2014/main" val="1179341522"/>
                  </a:ext>
                </a:extLst>
              </a:tr>
              <a:tr h="372757">
                <a:tc>
                  <a:txBody>
                    <a:bodyPr/>
                    <a:lstStyle/>
                    <a:p>
                      <a:pPr algn="ctr"/>
                      <a:r>
                        <a:rPr lang="es-ES" sz="2400" b="1"/>
                        <a:t>¿Me podría decir......?</a:t>
                      </a:r>
                    </a:p>
                  </a:txBody>
                  <a:tcPr/>
                </a:tc>
                <a:tc>
                  <a:txBody>
                    <a:bodyPr/>
                    <a:lstStyle/>
                    <a:p>
                      <a:pPr algn="ctr"/>
                      <a:r>
                        <a:rPr lang="es-ES" sz="2400" b="1"/>
                        <a:t>Could you tell me......?</a:t>
                      </a:r>
                    </a:p>
                  </a:txBody>
                  <a:tcPr/>
                </a:tc>
                <a:extLst>
                  <a:ext uri="{0D108BD9-81ED-4DB2-BD59-A6C34878D82A}">
                    <a16:rowId xmlns:a16="http://schemas.microsoft.com/office/drawing/2014/main" val="4071894450"/>
                  </a:ext>
                </a:extLst>
              </a:tr>
              <a:tr h="372757">
                <a:tc>
                  <a:txBody>
                    <a:bodyPr/>
                    <a:lstStyle/>
                    <a:p>
                      <a:pPr lvl="0" algn="ctr">
                        <a:buNone/>
                      </a:pPr>
                      <a:r>
                        <a:rPr lang="es-ES" sz="2400" b="1"/>
                        <a:t>¿Cómo ir a …. ?</a:t>
                      </a:r>
                    </a:p>
                  </a:txBody>
                  <a:tcPr/>
                </a:tc>
                <a:tc>
                  <a:txBody>
                    <a:bodyPr/>
                    <a:lstStyle/>
                    <a:p>
                      <a:pPr lvl="0" algn="ctr">
                        <a:buNone/>
                      </a:pPr>
                      <a:r>
                        <a:rPr lang="es-ES" sz="2400" b="1"/>
                        <a:t>How to go to.....?</a:t>
                      </a:r>
                    </a:p>
                  </a:txBody>
                  <a:tcPr/>
                </a:tc>
                <a:extLst>
                  <a:ext uri="{0D108BD9-81ED-4DB2-BD59-A6C34878D82A}">
                    <a16:rowId xmlns:a16="http://schemas.microsoft.com/office/drawing/2014/main" val="3264399781"/>
                  </a:ext>
                </a:extLst>
              </a:tr>
              <a:tr h="372757">
                <a:tc>
                  <a:txBody>
                    <a:bodyPr/>
                    <a:lstStyle/>
                    <a:p>
                      <a:pPr algn="ctr"/>
                      <a:r>
                        <a:rPr lang="es-ES" sz="2400" b="1"/>
                        <a:t>Gracias</a:t>
                      </a:r>
                    </a:p>
                  </a:txBody>
                  <a:tcPr/>
                </a:tc>
                <a:tc>
                  <a:txBody>
                    <a:bodyPr/>
                    <a:lstStyle/>
                    <a:p>
                      <a:pPr algn="ctr"/>
                      <a:r>
                        <a:rPr lang="es-ES" sz="2400" b="1"/>
                        <a:t>Please</a:t>
                      </a:r>
                    </a:p>
                  </a:txBody>
                  <a:tcPr/>
                </a:tc>
                <a:extLst>
                  <a:ext uri="{0D108BD9-81ED-4DB2-BD59-A6C34878D82A}">
                    <a16:rowId xmlns:a16="http://schemas.microsoft.com/office/drawing/2014/main" val="1801187481"/>
                  </a:ext>
                </a:extLst>
              </a:tr>
              <a:tr h="372757">
                <a:tc>
                  <a:txBody>
                    <a:bodyPr/>
                    <a:lstStyle/>
                    <a:p>
                      <a:pPr algn="ctr"/>
                      <a:r>
                        <a:rPr lang="es-ES" sz="2400" b="1"/>
                        <a:t>De nada</a:t>
                      </a:r>
                    </a:p>
                  </a:txBody>
                  <a:tcPr/>
                </a:tc>
                <a:tc>
                  <a:txBody>
                    <a:bodyPr/>
                    <a:lstStyle/>
                    <a:p>
                      <a:pPr algn="ctr"/>
                      <a:r>
                        <a:rPr lang="es-ES" sz="2400" b="1"/>
                        <a:t>You are welcome</a:t>
                      </a:r>
                    </a:p>
                  </a:txBody>
                  <a:tcPr/>
                </a:tc>
                <a:extLst>
                  <a:ext uri="{0D108BD9-81ED-4DB2-BD59-A6C34878D82A}">
                    <a16:rowId xmlns:a16="http://schemas.microsoft.com/office/drawing/2014/main" val="2568459950"/>
                  </a:ext>
                </a:extLst>
              </a:tr>
              <a:tr h="372757">
                <a:tc>
                  <a:txBody>
                    <a:bodyPr/>
                    <a:lstStyle/>
                    <a:p>
                      <a:pPr algn="ctr"/>
                      <a:r>
                        <a:rPr lang="es-ES" sz="2400" b="1"/>
                        <a:t>Derecha </a:t>
                      </a:r>
                    </a:p>
                  </a:txBody>
                  <a:tcPr/>
                </a:tc>
                <a:tc>
                  <a:txBody>
                    <a:bodyPr/>
                    <a:lstStyle/>
                    <a:p>
                      <a:pPr lvl="0" algn="ctr">
                        <a:buNone/>
                      </a:pPr>
                      <a:r>
                        <a:rPr lang="es-ES" sz="2400" b="1" i="0" u="none" strike="noStrike" noProof="0">
                          <a:latin typeface="Century Gothic"/>
                        </a:rPr>
                        <a:t>Right</a:t>
                      </a:r>
                      <a:endParaRPr lang="es-ES" sz="2400" b="1"/>
                    </a:p>
                  </a:txBody>
                  <a:tcPr/>
                </a:tc>
                <a:extLst>
                  <a:ext uri="{0D108BD9-81ED-4DB2-BD59-A6C34878D82A}">
                    <a16:rowId xmlns:a16="http://schemas.microsoft.com/office/drawing/2014/main" val="2956873795"/>
                  </a:ext>
                </a:extLst>
              </a:tr>
              <a:tr h="372757">
                <a:tc>
                  <a:txBody>
                    <a:bodyPr/>
                    <a:lstStyle/>
                    <a:p>
                      <a:pPr algn="ctr"/>
                      <a:r>
                        <a:rPr lang="es-ES" sz="2400" b="1"/>
                        <a:t>Izquierda</a:t>
                      </a:r>
                    </a:p>
                  </a:txBody>
                  <a:tcPr/>
                </a:tc>
                <a:tc>
                  <a:txBody>
                    <a:bodyPr/>
                    <a:lstStyle/>
                    <a:p>
                      <a:pPr lvl="0" algn="ctr">
                        <a:buNone/>
                      </a:pPr>
                      <a:r>
                        <a:rPr lang="es-ES" sz="2400" b="1" i="0" u="none" strike="noStrike" noProof="0">
                          <a:latin typeface="Century Gothic"/>
                        </a:rPr>
                        <a:t>Left</a:t>
                      </a:r>
                      <a:endParaRPr lang="es-ES" sz="2400" b="1"/>
                    </a:p>
                  </a:txBody>
                  <a:tcPr/>
                </a:tc>
                <a:extLst>
                  <a:ext uri="{0D108BD9-81ED-4DB2-BD59-A6C34878D82A}">
                    <a16:rowId xmlns:a16="http://schemas.microsoft.com/office/drawing/2014/main" val="1016962173"/>
                  </a:ext>
                </a:extLst>
              </a:tr>
              <a:tr h="372757">
                <a:tc>
                  <a:txBody>
                    <a:bodyPr/>
                    <a:lstStyle/>
                    <a:p>
                      <a:pPr algn="ctr"/>
                      <a:r>
                        <a:rPr lang="es-ES" sz="2400" b="1"/>
                        <a:t>Todo recto</a:t>
                      </a:r>
                    </a:p>
                  </a:txBody>
                  <a:tcPr/>
                </a:tc>
                <a:tc>
                  <a:txBody>
                    <a:bodyPr/>
                    <a:lstStyle/>
                    <a:p>
                      <a:pPr lvl="0" algn="ctr">
                        <a:buNone/>
                      </a:pPr>
                      <a:r>
                        <a:rPr lang="es-ES" sz="2400" b="1" i="0" u="none" strike="noStrike" noProof="0">
                          <a:latin typeface="Century Gothic"/>
                        </a:rPr>
                        <a:t>Straight ahead</a:t>
                      </a:r>
                      <a:endParaRPr lang="es-ES" sz="2400" b="1"/>
                    </a:p>
                  </a:txBody>
                  <a:tcPr/>
                </a:tc>
                <a:extLst>
                  <a:ext uri="{0D108BD9-81ED-4DB2-BD59-A6C34878D82A}">
                    <a16:rowId xmlns:a16="http://schemas.microsoft.com/office/drawing/2014/main" val="901812702"/>
                  </a:ext>
                </a:extLst>
              </a:tr>
              <a:tr h="372757">
                <a:tc>
                  <a:txBody>
                    <a:bodyPr/>
                    <a:lstStyle/>
                    <a:p>
                      <a:pPr algn="ctr"/>
                      <a:r>
                        <a:rPr lang="es-ES" sz="2400" b="1"/>
                        <a:t>Primero/a</a:t>
                      </a:r>
                    </a:p>
                  </a:txBody>
                  <a:tcPr/>
                </a:tc>
                <a:tc>
                  <a:txBody>
                    <a:bodyPr/>
                    <a:lstStyle/>
                    <a:p>
                      <a:pPr algn="ctr"/>
                      <a:r>
                        <a:rPr lang="es-ES" sz="2400" b="1"/>
                        <a:t>First</a:t>
                      </a:r>
                    </a:p>
                  </a:txBody>
                  <a:tcPr/>
                </a:tc>
                <a:extLst>
                  <a:ext uri="{0D108BD9-81ED-4DB2-BD59-A6C34878D82A}">
                    <a16:rowId xmlns:a16="http://schemas.microsoft.com/office/drawing/2014/main" val="1554215165"/>
                  </a:ext>
                </a:extLst>
              </a:tr>
              <a:tr h="372757">
                <a:tc>
                  <a:txBody>
                    <a:bodyPr/>
                    <a:lstStyle/>
                    <a:p>
                      <a:pPr lvl="0" algn="ctr">
                        <a:buNone/>
                      </a:pPr>
                      <a:r>
                        <a:rPr lang="es-ES" sz="2400" b="1"/>
                        <a:t>Segundo/a</a:t>
                      </a:r>
                    </a:p>
                  </a:txBody>
                  <a:tcPr/>
                </a:tc>
                <a:tc>
                  <a:txBody>
                    <a:bodyPr/>
                    <a:lstStyle/>
                    <a:p>
                      <a:pPr lvl="0" algn="ctr">
                        <a:buNone/>
                      </a:pPr>
                      <a:r>
                        <a:rPr lang="es-ES" sz="2400" b="1"/>
                        <a:t>Second</a:t>
                      </a:r>
                    </a:p>
                  </a:txBody>
                  <a:tcPr/>
                </a:tc>
                <a:extLst>
                  <a:ext uri="{0D108BD9-81ED-4DB2-BD59-A6C34878D82A}">
                    <a16:rowId xmlns:a16="http://schemas.microsoft.com/office/drawing/2014/main" val="1942054781"/>
                  </a:ext>
                </a:extLst>
              </a:tr>
              <a:tr h="372757">
                <a:tc>
                  <a:txBody>
                    <a:bodyPr/>
                    <a:lstStyle/>
                    <a:p>
                      <a:pPr lvl="0" algn="ctr">
                        <a:buNone/>
                      </a:pPr>
                      <a:r>
                        <a:rPr lang="es-ES" sz="2400" b="1"/>
                        <a:t>Tercero/a</a:t>
                      </a:r>
                    </a:p>
                  </a:txBody>
                  <a:tcPr/>
                </a:tc>
                <a:tc>
                  <a:txBody>
                    <a:bodyPr/>
                    <a:lstStyle/>
                    <a:p>
                      <a:pPr lvl="0" algn="ctr">
                        <a:buNone/>
                      </a:pPr>
                      <a:r>
                        <a:rPr lang="es-ES" sz="2400" b="1"/>
                        <a:t>Third</a:t>
                      </a:r>
                    </a:p>
                  </a:txBody>
                  <a:tcPr/>
                </a:tc>
                <a:extLst>
                  <a:ext uri="{0D108BD9-81ED-4DB2-BD59-A6C34878D82A}">
                    <a16:rowId xmlns:a16="http://schemas.microsoft.com/office/drawing/2014/main" val="3408915659"/>
                  </a:ext>
                </a:extLst>
              </a:tr>
            </a:tbl>
          </a:graphicData>
        </a:graphic>
      </p:graphicFrame>
    </p:spTree>
    <p:extLst>
      <p:ext uri="{BB962C8B-B14F-4D97-AF65-F5344CB8AC3E}">
        <p14:creationId xmlns:p14="http://schemas.microsoft.com/office/powerpoint/2010/main" val="1837894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4668FD-D37C-40C8-9264-8C3046099577}"/>
              </a:ext>
            </a:extLst>
          </p:cNvPr>
          <p:cNvSpPr>
            <a:spLocks noGrp="1"/>
          </p:cNvSpPr>
          <p:nvPr>
            <p:ph type="title"/>
          </p:nvPr>
        </p:nvSpPr>
        <p:spPr>
          <a:xfrm>
            <a:off x="457200" y="108171"/>
            <a:ext cx="11587716" cy="1130632"/>
          </a:xfrm>
        </p:spPr>
        <p:txBody>
          <a:bodyPr>
            <a:normAutofit/>
          </a:bodyPr>
          <a:lstStyle/>
          <a:p>
            <a:r>
              <a:rPr lang="es-ES" sz="3600" i="0">
                <a:ea typeface="+mj-lt"/>
                <a:cs typeface="+mj-lt"/>
              </a:rPr>
              <a:t>Identify how we say the following indications in Spanish.</a:t>
            </a:r>
            <a:endParaRPr lang="es-ES" sz="3600"/>
          </a:p>
        </p:txBody>
      </p:sp>
      <p:pic>
        <p:nvPicPr>
          <p:cNvPr id="5" name="Imagen 5" descr="Imagen que contiene captura de pantalla, dibujo&#10;&#10;Descripción generada con confianza muy alta">
            <a:extLst>
              <a:ext uri="{FF2B5EF4-FFF2-40B4-BE49-F238E27FC236}">
                <a16:creationId xmlns:a16="http://schemas.microsoft.com/office/drawing/2014/main" id="{99601C92-1FFF-4FA0-94AF-9F162121C11C}"/>
              </a:ext>
            </a:extLst>
          </p:cNvPr>
          <p:cNvPicPr>
            <a:picLocks noGrp="1" noChangeAspect="1"/>
          </p:cNvPicPr>
          <p:nvPr>
            <p:ph idx="1"/>
          </p:nvPr>
        </p:nvPicPr>
        <p:blipFill>
          <a:blip r:embed="rId2"/>
          <a:stretch>
            <a:fillRect/>
          </a:stretch>
        </p:blipFill>
        <p:spPr>
          <a:xfrm>
            <a:off x="232966" y="2415463"/>
            <a:ext cx="1699396" cy="2779131"/>
          </a:xfrm>
        </p:spPr>
      </p:pic>
      <p:sp>
        <p:nvSpPr>
          <p:cNvPr id="4" name="Rectángulo 3">
            <a:extLst>
              <a:ext uri="{FF2B5EF4-FFF2-40B4-BE49-F238E27FC236}">
                <a16:creationId xmlns:a16="http://schemas.microsoft.com/office/drawing/2014/main" id="{B6244645-A928-439E-99AE-FFC08140FF71}"/>
              </a:ext>
            </a:extLst>
          </p:cNvPr>
          <p:cNvSpPr/>
          <p:nvPr/>
        </p:nvSpPr>
        <p:spPr>
          <a:xfrm>
            <a:off x="1181988" y="1244009"/>
            <a:ext cx="10579391" cy="930347"/>
          </a:xfrm>
          <a:prstGeom prst="rect">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chemeClr val="tx1"/>
                </a:solidFill>
              </a:rPr>
              <a:t>Use: </a:t>
            </a:r>
            <a:endParaRPr lang="es-ES" b="1" dirty="0">
              <a:solidFill>
                <a:schemeClr val="tx1"/>
              </a:solidFill>
            </a:endParaRPr>
          </a:p>
          <a:p>
            <a:pPr algn="ctr"/>
            <a:r>
              <a:rPr lang="es-ES" b="1">
                <a:solidFill>
                  <a:schemeClr val="tx1"/>
                </a:solidFill>
              </a:rPr>
              <a:t> La segunda a la derecha             continua recto             la primera a la </a:t>
            </a:r>
            <a:r>
              <a:rPr lang="es-ES" b="1" dirty="0">
                <a:solidFill>
                  <a:schemeClr val="tx1"/>
                </a:solidFill>
              </a:rPr>
              <a:t>derecha                  </a:t>
            </a:r>
          </a:p>
          <a:p>
            <a:pPr algn="ctr"/>
            <a:r>
              <a:rPr lang="es-ES" b="1">
                <a:solidFill>
                  <a:schemeClr val="tx1"/>
                </a:solidFill>
              </a:rPr>
              <a:t> la primera a la izquierda            la segunda a la derecha </a:t>
            </a:r>
          </a:p>
        </p:txBody>
      </p:sp>
      <p:pic>
        <p:nvPicPr>
          <p:cNvPr id="7" name="Imagen 7" descr="Imagen que contiene dibujo&#10;&#10;Descripción generada con confianza muy alta">
            <a:extLst>
              <a:ext uri="{FF2B5EF4-FFF2-40B4-BE49-F238E27FC236}">
                <a16:creationId xmlns:a16="http://schemas.microsoft.com/office/drawing/2014/main" id="{EF3F0BB5-2340-4949-8222-9EC8E8DE1562}"/>
              </a:ext>
            </a:extLst>
          </p:cNvPr>
          <p:cNvPicPr>
            <a:picLocks noChangeAspect="1"/>
          </p:cNvPicPr>
          <p:nvPr/>
        </p:nvPicPr>
        <p:blipFill>
          <a:blip r:embed="rId3"/>
          <a:stretch>
            <a:fillRect/>
          </a:stretch>
        </p:blipFill>
        <p:spPr>
          <a:xfrm>
            <a:off x="2311399" y="2413853"/>
            <a:ext cx="2029511" cy="2772884"/>
          </a:xfrm>
          <a:prstGeom prst="rect">
            <a:avLst/>
          </a:prstGeom>
        </p:spPr>
      </p:pic>
      <p:pic>
        <p:nvPicPr>
          <p:cNvPr id="9" name="Imagen 9" descr="Imagen que contiene dibujo&#10;&#10;Descripción generada con confianza muy alta">
            <a:extLst>
              <a:ext uri="{FF2B5EF4-FFF2-40B4-BE49-F238E27FC236}">
                <a16:creationId xmlns:a16="http://schemas.microsoft.com/office/drawing/2014/main" id="{90E6B3CE-CE92-461F-BAFC-FA598841CAF7}"/>
              </a:ext>
            </a:extLst>
          </p:cNvPr>
          <p:cNvPicPr>
            <a:picLocks noChangeAspect="1"/>
          </p:cNvPicPr>
          <p:nvPr/>
        </p:nvPicPr>
        <p:blipFill>
          <a:blip r:embed="rId4"/>
          <a:stretch>
            <a:fillRect/>
          </a:stretch>
        </p:blipFill>
        <p:spPr>
          <a:xfrm>
            <a:off x="4787900" y="2423020"/>
            <a:ext cx="2743200" cy="2771005"/>
          </a:xfrm>
          <a:prstGeom prst="rect">
            <a:avLst/>
          </a:prstGeom>
        </p:spPr>
      </p:pic>
      <p:pic>
        <p:nvPicPr>
          <p:cNvPr id="11" name="Imagen 11" descr="Imagen que contiene dibujo&#10;&#10;Descripción generada con confianza muy alta">
            <a:extLst>
              <a:ext uri="{FF2B5EF4-FFF2-40B4-BE49-F238E27FC236}">
                <a16:creationId xmlns:a16="http://schemas.microsoft.com/office/drawing/2014/main" id="{F0AE0386-3519-45AE-8267-9BBE5338AF51}"/>
              </a:ext>
            </a:extLst>
          </p:cNvPr>
          <p:cNvPicPr>
            <a:picLocks noChangeAspect="1"/>
          </p:cNvPicPr>
          <p:nvPr/>
        </p:nvPicPr>
        <p:blipFill>
          <a:blip r:embed="rId5"/>
          <a:stretch>
            <a:fillRect/>
          </a:stretch>
        </p:blipFill>
        <p:spPr>
          <a:xfrm>
            <a:off x="7430006" y="2418388"/>
            <a:ext cx="2743200" cy="2777315"/>
          </a:xfrm>
          <a:prstGeom prst="rect">
            <a:avLst/>
          </a:prstGeom>
        </p:spPr>
      </p:pic>
      <p:pic>
        <p:nvPicPr>
          <p:cNvPr id="13" name="Imagen 13" descr="Imagen que contiene edificio, puerta, dibujo, ventana&#10;&#10;Descripción generada con confianza muy alta">
            <a:extLst>
              <a:ext uri="{FF2B5EF4-FFF2-40B4-BE49-F238E27FC236}">
                <a16:creationId xmlns:a16="http://schemas.microsoft.com/office/drawing/2014/main" id="{AEDDBB4C-0F52-444A-855D-7E2A081324E7}"/>
              </a:ext>
            </a:extLst>
          </p:cNvPr>
          <p:cNvPicPr>
            <a:picLocks noChangeAspect="1"/>
          </p:cNvPicPr>
          <p:nvPr/>
        </p:nvPicPr>
        <p:blipFill rotWithShape="1">
          <a:blip r:embed="rId6"/>
          <a:srcRect l="34983" r="34983" b="1325"/>
          <a:stretch/>
        </p:blipFill>
        <p:spPr>
          <a:xfrm>
            <a:off x="9989836" y="2303130"/>
            <a:ext cx="1771941" cy="2886294"/>
          </a:xfrm>
          <a:prstGeom prst="rect">
            <a:avLst/>
          </a:prstGeom>
        </p:spPr>
      </p:pic>
      <p:graphicFrame>
        <p:nvGraphicFramePr>
          <p:cNvPr id="17" name="Tabla 17">
            <a:extLst>
              <a:ext uri="{FF2B5EF4-FFF2-40B4-BE49-F238E27FC236}">
                <a16:creationId xmlns:a16="http://schemas.microsoft.com/office/drawing/2014/main" id="{13E8AB58-3B4C-43FE-A4DE-CB466700DA9F}"/>
              </a:ext>
            </a:extLst>
          </p:cNvPr>
          <p:cNvGraphicFramePr>
            <a:graphicFrameLocks noGrp="1"/>
          </p:cNvGraphicFramePr>
          <p:nvPr>
            <p:extLst>
              <p:ext uri="{D42A27DB-BD31-4B8C-83A1-F6EECF244321}">
                <p14:modId xmlns:p14="http://schemas.microsoft.com/office/powerpoint/2010/main" val="1960300945"/>
              </p:ext>
            </p:extLst>
          </p:nvPr>
        </p:nvGraphicFramePr>
        <p:xfrm>
          <a:off x="203790" y="5644116"/>
          <a:ext cx="11939427" cy="506844"/>
        </p:xfrm>
        <a:graphic>
          <a:graphicData uri="http://schemas.openxmlformats.org/drawingml/2006/table">
            <a:tbl>
              <a:tblPr firstRow="1" bandRow="1">
                <a:tableStyleId>{16D9F66E-5EB9-4882-86FB-DCBF35E3C3E4}</a:tableStyleId>
              </a:tblPr>
              <a:tblGrid>
                <a:gridCol w="2203081">
                  <a:extLst>
                    <a:ext uri="{9D8B030D-6E8A-4147-A177-3AD203B41FA5}">
                      <a16:colId xmlns:a16="http://schemas.microsoft.com/office/drawing/2014/main" val="1205291370"/>
                    </a:ext>
                  </a:extLst>
                </a:gridCol>
                <a:gridCol w="2244963">
                  <a:extLst>
                    <a:ext uri="{9D8B030D-6E8A-4147-A177-3AD203B41FA5}">
                      <a16:colId xmlns:a16="http://schemas.microsoft.com/office/drawing/2014/main" val="174062452"/>
                    </a:ext>
                  </a:extLst>
                </a:gridCol>
                <a:gridCol w="2990493">
                  <a:extLst>
                    <a:ext uri="{9D8B030D-6E8A-4147-A177-3AD203B41FA5}">
                      <a16:colId xmlns:a16="http://schemas.microsoft.com/office/drawing/2014/main" val="2574810799"/>
                    </a:ext>
                  </a:extLst>
                </a:gridCol>
                <a:gridCol w="2337109">
                  <a:extLst>
                    <a:ext uri="{9D8B030D-6E8A-4147-A177-3AD203B41FA5}">
                      <a16:colId xmlns:a16="http://schemas.microsoft.com/office/drawing/2014/main" val="3443060408"/>
                    </a:ext>
                  </a:extLst>
                </a:gridCol>
                <a:gridCol w="2163781">
                  <a:extLst>
                    <a:ext uri="{9D8B030D-6E8A-4147-A177-3AD203B41FA5}">
                      <a16:colId xmlns:a16="http://schemas.microsoft.com/office/drawing/2014/main" val="3938340150"/>
                    </a:ext>
                  </a:extLst>
                </a:gridCol>
              </a:tblGrid>
              <a:tr h="506844">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2750214830"/>
                  </a:ext>
                </a:extLst>
              </a:tr>
            </a:tbl>
          </a:graphicData>
        </a:graphic>
      </p:graphicFrame>
    </p:spTree>
    <p:extLst>
      <p:ext uri="{BB962C8B-B14F-4D97-AF65-F5344CB8AC3E}">
        <p14:creationId xmlns:p14="http://schemas.microsoft.com/office/powerpoint/2010/main" val="89659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D0E7DA-7547-4F95-B8A6-8437D99B927B}"/>
              </a:ext>
            </a:extLst>
          </p:cNvPr>
          <p:cNvSpPr>
            <a:spLocks noGrp="1"/>
          </p:cNvSpPr>
          <p:nvPr>
            <p:ph type="title"/>
          </p:nvPr>
        </p:nvSpPr>
        <p:spPr>
          <a:xfrm>
            <a:off x="687573" y="365125"/>
            <a:ext cx="10666227" cy="855959"/>
          </a:xfrm>
        </p:spPr>
        <p:txBody>
          <a:bodyPr>
            <a:normAutofit fontScale="90000"/>
          </a:bodyPr>
          <a:lstStyle/>
          <a:p>
            <a:r>
              <a:rPr lang="es-ES" i="0">
                <a:ea typeface="+mj-lt"/>
                <a:cs typeface="+mj-lt"/>
              </a:rPr>
              <a:t>Ask for directions to the different places. Follow the example!</a:t>
            </a:r>
            <a:endParaRPr lang="es-ES"/>
          </a:p>
        </p:txBody>
      </p:sp>
      <p:sp>
        <p:nvSpPr>
          <p:cNvPr id="3" name="Marcador de contenido 2">
            <a:extLst>
              <a:ext uri="{FF2B5EF4-FFF2-40B4-BE49-F238E27FC236}">
                <a16:creationId xmlns:a16="http://schemas.microsoft.com/office/drawing/2014/main" id="{E0E6E2EB-5D4D-4A05-8E9F-0C14A67FC682}"/>
              </a:ext>
            </a:extLst>
          </p:cNvPr>
          <p:cNvSpPr>
            <a:spLocks noGrp="1"/>
          </p:cNvSpPr>
          <p:nvPr>
            <p:ph idx="1"/>
          </p:nvPr>
        </p:nvSpPr>
        <p:spPr>
          <a:xfrm>
            <a:off x="1210339" y="1524355"/>
            <a:ext cx="11171274" cy="5214914"/>
          </a:xfrm>
        </p:spPr>
        <p:txBody>
          <a:bodyPr vert="horz" lIns="91440" tIns="45720" rIns="91440" bIns="45720" rtlCol="0" anchor="t">
            <a:normAutofit lnSpcReduction="10000"/>
          </a:bodyPr>
          <a:lstStyle/>
          <a:p>
            <a:pPr marL="0" indent="0">
              <a:buNone/>
            </a:pPr>
            <a:r>
              <a:rPr lang="es-ES" sz="2400" b="1"/>
              <a:t>Por favor, me podría decir como ir al mercado? Muchas gracias.</a:t>
            </a:r>
            <a:endParaRPr lang="es-ES" sz="2400" b="1" dirty="0"/>
          </a:p>
          <a:p>
            <a:endParaRPr lang="es-ES" sz="2400" dirty="0"/>
          </a:p>
          <a:p>
            <a:r>
              <a:rPr lang="es-ES" sz="2400"/>
              <a:t>Por favor, ________________________________? Muchas gracias.</a:t>
            </a:r>
            <a:endParaRPr lang="es-ES" sz="2400" dirty="0"/>
          </a:p>
          <a:p>
            <a:endParaRPr lang="es-ES" sz="2400" dirty="0"/>
          </a:p>
          <a:p>
            <a:r>
              <a:rPr lang="es-ES" sz="2400"/>
              <a:t>_________ , _____________________ al banco? ______________</a:t>
            </a:r>
            <a:endParaRPr lang="es-ES" sz="2400" dirty="0"/>
          </a:p>
          <a:p>
            <a:pPr marL="0" indent="0">
              <a:buNone/>
            </a:pPr>
            <a:endParaRPr lang="es-ES" sz="2400" dirty="0">
              <a:ea typeface="+mn-lt"/>
              <a:cs typeface="+mn-lt"/>
            </a:endParaRPr>
          </a:p>
          <a:p>
            <a:r>
              <a:rPr lang="es-ES" sz="2400">
                <a:ea typeface="+mn-lt"/>
                <a:cs typeface="+mn-lt"/>
              </a:rPr>
              <a:t>_________ , _______________________________? ______________</a:t>
            </a:r>
            <a:endParaRPr lang="es-ES" sz="2400"/>
          </a:p>
          <a:p>
            <a:pPr marL="0" indent="0">
              <a:buNone/>
            </a:pPr>
            <a:endParaRPr lang="es-ES" sz="2400" dirty="0">
              <a:ea typeface="+mn-lt"/>
              <a:cs typeface="+mn-lt"/>
            </a:endParaRPr>
          </a:p>
          <a:p>
            <a:r>
              <a:rPr lang="es-ES" sz="2400">
                <a:ea typeface="+mn-lt"/>
                <a:cs typeface="+mn-lt"/>
              </a:rPr>
              <a:t>_________ , _______________________________? ______________</a:t>
            </a:r>
          </a:p>
          <a:p>
            <a:pPr marL="0" indent="0">
              <a:buNone/>
            </a:pPr>
            <a:endParaRPr lang="es-ES" sz="2400" dirty="0">
              <a:ea typeface="+mn-lt"/>
              <a:cs typeface="+mn-lt"/>
            </a:endParaRPr>
          </a:p>
          <a:p>
            <a:r>
              <a:rPr lang="es-ES" sz="2400">
                <a:ea typeface="+mn-lt"/>
                <a:cs typeface="+mn-lt"/>
              </a:rPr>
              <a:t>_________ , _______________________________? ______________</a:t>
            </a:r>
            <a:endParaRPr lang="es-ES" sz="2400" dirty="0"/>
          </a:p>
          <a:p>
            <a:endParaRPr lang="es-ES" sz="2400" dirty="0"/>
          </a:p>
          <a:p>
            <a:endParaRPr lang="es-ES" dirty="0"/>
          </a:p>
        </p:txBody>
      </p:sp>
      <p:pic>
        <p:nvPicPr>
          <p:cNvPr id="7" name="Imagen 17" descr="Captura de pantalla de un celular con texto e imágenes&#10;&#10;Descripción generada con confianza alta">
            <a:extLst>
              <a:ext uri="{FF2B5EF4-FFF2-40B4-BE49-F238E27FC236}">
                <a16:creationId xmlns:a16="http://schemas.microsoft.com/office/drawing/2014/main" id="{41B399B0-332B-4BA2-A976-5255A059A200}"/>
              </a:ext>
            </a:extLst>
          </p:cNvPr>
          <p:cNvPicPr>
            <a:picLocks noChangeAspect="1"/>
          </p:cNvPicPr>
          <p:nvPr/>
        </p:nvPicPr>
        <p:blipFill rotWithShape="1">
          <a:blip r:embed="rId2"/>
          <a:srcRect l="45327" t="47005" r="46922" b="38710"/>
          <a:stretch/>
        </p:blipFill>
        <p:spPr>
          <a:xfrm>
            <a:off x="43886" y="2190083"/>
            <a:ext cx="906988" cy="825252"/>
          </a:xfrm>
          <a:prstGeom prst="rect">
            <a:avLst/>
          </a:prstGeom>
        </p:spPr>
      </p:pic>
      <p:pic>
        <p:nvPicPr>
          <p:cNvPr id="9" name="Imagen 17" descr="Captura de pantalla de un celular con texto e imágenes&#10;&#10;Descripción generada con confianza alta">
            <a:extLst>
              <a:ext uri="{FF2B5EF4-FFF2-40B4-BE49-F238E27FC236}">
                <a16:creationId xmlns:a16="http://schemas.microsoft.com/office/drawing/2014/main" id="{40F2B3B0-25E2-4999-82A2-D6BDD3C17F38}"/>
              </a:ext>
            </a:extLst>
          </p:cNvPr>
          <p:cNvPicPr>
            <a:picLocks noChangeAspect="1"/>
          </p:cNvPicPr>
          <p:nvPr/>
        </p:nvPicPr>
        <p:blipFill rotWithShape="1">
          <a:blip r:embed="rId2"/>
          <a:srcRect l="53450" t="69458" r="38199" b="14162"/>
          <a:stretch/>
        </p:blipFill>
        <p:spPr>
          <a:xfrm>
            <a:off x="96875" y="3016853"/>
            <a:ext cx="884127" cy="1021746"/>
          </a:xfrm>
          <a:prstGeom prst="rect">
            <a:avLst/>
          </a:prstGeom>
        </p:spPr>
      </p:pic>
      <p:pic>
        <p:nvPicPr>
          <p:cNvPr id="11" name="Imagen 17" descr="Captura de pantalla de un celular con texto e imágenes&#10;&#10;Descripción generada con confianza alta">
            <a:extLst>
              <a:ext uri="{FF2B5EF4-FFF2-40B4-BE49-F238E27FC236}">
                <a16:creationId xmlns:a16="http://schemas.microsoft.com/office/drawing/2014/main" id="{E5C36E3F-ECB2-46CE-9285-7B7B005F240F}"/>
              </a:ext>
            </a:extLst>
          </p:cNvPr>
          <p:cNvPicPr>
            <a:picLocks noChangeAspect="1"/>
          </p:cNvPicPr>
          <p:nvPr/>
        </p:nvPicPr>
        <p:blipFill rotWithShape="1">
          <a:blip r:embed="rId2"/>
          <a:srcRect l="62936" t="47291" r="28852" b="34729"/>
          <a:stretch/>
        </p:blipFill>
        <p:spPr>
          <a:xfrm>
            <a:off x="100968" y="5740265"/>
            <a:ext cx="778042" cy="1006874"/>
          </a:xfrm>
          <a:prstGeom prst="rect">
            <a:avLst/>
          </a:prstGeom>
        </p:spPr>
      </p:pic>
      <p:pic>
        <p:nvPicPr>
          <p:cNvPr id="13" name="Imagen 17" descr="Captura de pantalla de un celular con texto e imágenes&#10;&#10;Descripción generada con confianza alta">
            <a:extLst>
              <a:ext uri="{FF2B5EF4-FFF2-40B4-BE49-F238E27FC236}">
                <a16:creationId xmlns:a16="http://schemas.microsoft.com/office/drawing/2014/main" id="{395C4B1F-0791-4FBA-9F68-929D2CDA4B84}"/>
              </a:ext>
            </a:extLst>
          </p:cNvPr>
          <p:cNvPicPr>
            <a:picLocks noChangeAspect="1"/>
          </p:cNvPicPr>
          <p:nvPr/>
        </p:nvPicPr>
        <p:blipFill rotWithShape="1">
          <a:blip r:embed="rId2"/>
          <a:srcRect l="72128" t="26442" r="18582" b="58413"/>
          <a:stretch/>
        </p:blipFill>
        <p:spPr>
          <a:xfrm>
            <a:off x="86284" y="4977084"/>
            <a:ext cx="815412" cy="788897"/>
          </a:xfrm>
          <a:prstGeom prst="rect">
            <a:avLst/>
          </a:prstGeom>
        </p:spPr>
      </p:pic>
      <p:pic>
        <p:nvPicPr>
          <p:cNvPr id="15" name="Imagen 17" descr="Captura de pantalla de un celular con texto e imágenes&#10;&#10;Descripción generada con confianza alta">
            <a:extLst>
              <a:ext uri="{FF2B5EF4-FFF2-40B4-BE49-F238E27FC236}">
                <a16:creationId xmlns:a16="http://schemas.microsoft.com/office/drawing/2014/main" id="{291F8F3D-067A-4D13-963E-A68FD3669273}"/>
              </a:ext>
            </a:extLst>
          </p:cNvPr>
          <p:cNvPicPr>
            <a:picLocks noChangeAspect="1"/>
          </p:cNvPicPr>
          <p:nvPr/>
        </p:nvPicPr>
        <p:blipFill rotWithShape="1">
          <a:blip r:embed="rId2"/>
          <a:srcRect l="82135" t="47783" r="7480" b="34729"/>
          <a:stretch/>
        </p:blipFill>
        <p:spPr>
          <a:xfrm>
            <a:off x="100081" y="4048296"/>
            <a:ext cx="943164" cy="935096"/>
          </a:xfrm>
          <a:prstGeom prst="rect">
            <a:avLst/>
          </a:prstGeom>
        </p:spPr>
      </p:pic>
      <p:sp>
        <p:nvSpPr>
          <p:cNvPr id="16" name="Estrella: 5 puntas 15">
            <a:extLst>
              <a:ext uri="{FF2B5EF4-FFF2-40B4-BE49-F238E27FC236}">
                <a16:creationId xmlns:a16="http://schemas.microsoft.com/office/drawing/2014/main" id="{9FB5C36F-4805-4EF8-90FC-AD88B58BD20D}"/>
              </a:ext>
            </a:extLst>
          </p:cNvPr>
          <p:cNvSpPr/>
          <p:nvPr/>
        </p:nvSpPr>
        <p:spPr>
          <a:xfrm>
            <a:off x="880729" y="1527543"/>
            <a:ext cx="318976" cy="28353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69491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58F8C3-92F7-444E-B404-128894642F1F}"/>
              </a:ext>
            </a:extLst>
          </p:cNvPr>
          <p:cNvSpPr>
            <a:spLocks noGrp="1"/>
          </p:cNvSpPr>
          <p:nvPr>
            <p:ph type="title"/>
          </p:nvPr>
        </p:nvSpPr>
        <p:spPr>
          <a:xfrm>
            <a:off x="76201" y="108172"/>
            <a:ext cx="11924413" cy="1520493"/>
          </a:xfrm>
        </p:spPr>
        <p:txBody>
          <a:bodyPr>
            <a:noAutofit/>
          </a:bodyPr>
          <a:lstStyle/>
          <a:p>
            <a:r>
              <a:rPr lang="es-ES" sz="2000" i="0" dirty="0">
                <a:ea typeface="+mj-lt"/>
                <a:cs typeface="+mj-lt"/>
              </a:rPr>
              <a:t>Laura es nueva en la ciudad, dale las direcciones corectas para que pueda ir a los diferentes lugares. Sigue el ejemplo.</a:t>
            </a:r>
            <a:br>
              <a:rPr lang="es-ES" sz="1800" i="0" dirty="0">
                <a:ea typeface="+mj-lt"/>
                <a:cs typeface="+mj-lt"/>
              </a:rPr>
            </a:br>
            <a:r>
              <a:rPr lang="es-ES" sz="1800">
                <a:solidFill>
                  <a:schemeClr val="accent1">
                    <a:lumMod val="75000"/>
                  </a:schemeClr>
                </a:solidFill>
                <a:ea typeface="+mj-lt"/>
                <a:cs typeface="+mj-lt"/>
              </a:rPr>
              <a:t>Laura is new to the city,  give her the correct directions so she can go to the different places.</a:t>
            </a:r>
            <a:br>
              <a:rPr lang="es-ES" sz="1800" dirty="0">
                <a:ea typeface="+mj-lt"/>
                <a:cs typeface="+mj-lt"/>
              </a:rPr>
            </a:br>
            <a:r>
              <a:rPr lang="es-ES" sz="1800" dirty="0">
                <a:solidFill>
                  <a:schemeClr val="accent1">
                    <a:lumMod val="75000"/>
                  </a:schemeClr>
                </a:solidFill>
                <a:ea typeface="+mj-lt"/>
                <a:cs typeface="+mj-lt"/>
              </a:rPr>
              <a:t>Follow the example.</a:t>
            </a:r>
          </a:p>
        </p:txBody>
      </p:sp>
      <p:pic>
        <p:nvPicPr>
          <p:cNvPr id="4" name="Imagen 4" descr="Imagen que contiene firmar, montón, blanco, calle&#10;&#10;Descripción generada con confianza muy alta">
            <a:extLst>
              <a:ext uri="{FF2B5EF4-FFF2-40B4-BE49-F238E27FC236}">
                <a16:creationId xmlns:a16="http://schemas.microsoft.com/office/drawing/2014/main" id="{D9B24BB4-AD41-49F6-BE54-700B96AD72E8}"/>
              </a:ext>
            </a:extLst>
          </p:cNvPr>
          <p:cNvPicPr>
            <a:picLocks noGrp="1" noChangeAspect="1"/>
          </p:cNvPicPr>
          <p:nvPr>
            <p:ph idx="1"/>
          </p:nvPr>
        </p:nvPicPr>
        <p:blipFill rotWithShape="1">
          <a:blip r:embed="rId2"/>
          <a:srcRect l="15215" t="6424" r="16196" b="38889"/>
          <a:stretch/>
        </p:blipFill>
        <p:spPr>
          <a:xfrm>
            <a:off x="77888" y="1628149"/>
            <a:ext cx="7666625" cy="4994778"/>
          </a:xfrm>
        </p:spPr>
      </p:pic>
      <p:pic>
        <p:nvPicPr>
          <p:cNvPr id="3" name="Imagen 4" descr="Imagen que contiene cuarto&#10;&#10;Descripción generada con confianza muy alta">
            <a:extLst>
              <a:ext uri="{FF2B5EF4-FFF2-40B4-BE49-F238E27FC236}">
                <a16:creationId xmlns:a16="http://schemas.microsoft.com/office/drawing/2014/main" id="{37059D24-22C5-4A3B-B8A5-2619661F46CC}"/>
              </a:ext>
            </a:extLst>
          </p:cNvPr>
          <p:cNvPicPr>
            <a:picLocks noChangeAspect="1"/>
          </p:cNvPicPr>
          <p:nvPr/>
        </p:nvPicPr>
        <p:blipFill rotWithShape="1">
          <a:blip r:embed="rId3"/>
          <a:srcRect l="10104" t="3275" r="11572" b="2883"/>
          <a:stretch/>
        </p:blipFill>
        <p:spPr>
          <a:xfrm>
            <a:off x="3202464" y="5364942"/>
            <a:ext cx="528187" cy="629523"/>
          </a:xfrm>
          <a:prstGeom prst="rect">
            <a:avLst/>
          </a:prstGeom>
        </p:spPr>
      </p:pic>
      <p:sp>
        <p:nvSpPr>
          <p:cNvPr id="6" name="Estrella: 5 puntas 5">
            <a:extLst>
              <a:ext uri="{FF2B5EF4-FFF2-40B4-BE49-F238E27FC236}">
                <a16:creationId xmlns:a16="http://schemas.microsoft.com/office/drawing/2014/main" id="{C40FBD9F-9950-4E0B-B112-89C6310630A2}"/>
              </a:ext>
            </a:extLst>
          </p:cNvPr>
          <p:cNvSpPr/>
          <p:nvPr/>
        </p:nvSpPr>
        <p:spPr>
          <a:xfrm>
            <a:off x="3184451" y="5027428"/>
            <a:ext cx="278261" cy="26054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2F312757-0887-40F8-AE00-5FF77E6C844C}"/>
              </a:ext>
            </a:extLst>
          </p:cNvPr>
          <p:cNvSpPr/>
          <p:nvPr/>
        </p:nvSpPr>
        <p:spPr>
          <a:xfrm>
            <a:off x="7907079" y="1403497"/>
            <a:ext cx="3907464" cy="5165649"/>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a:buChar char="•"/>
            </a:pPr>
            <a:r>
              <a:rPr lang="es-ES" b="1" dirty="0">
                <a:solidFill>
                  <a:schemeClr val="tx1"/>
                </a:solidFill>
              </a:rPr>
              <a:t>Para ir al </a:t>
            </a:r>
            <a:r>
              <a:rPr lang="es-ES" b="1" u="sng">
                <a:solidFill>
                  <a:schemeClr val="tx1"/>
                </a:solidFill>
              </a:rPr>
              <a:t>cine?</a:t>
            </a:r>
            <a:r>
              <a:rPr lang="es-ES" b="1" dirty="0">
                <a:solidFill>
                  <a:schemeClr val="tx1"/>
                </a:solidFill>
              </a:rPr>
              <a:t> </a:t>
            </a:r>
            <a:r>
              <a:rPr lang="es-ES" i="1">
                <a:solidFill>
                  <a:schemeClr val="tx1"/>
                </a:solidFill>
                <a:ea typeface="+mn-lt"/>
                <a:cs typeface="+mn-lt"/>
              </a:rPr>
              <a:t>To go to the cinema?</a:t>
            </a:r>
            <a:endParaRPr lang="es-ES" dirty="0">
              <a:solidFill>
                <a:schemeClr val="tx1"/>
              </a:solidFill>
            </a:endParaRPr>
          </a:p>
          <a:p>
            <a:r>
              <a:rPr lang="es-ES" b="1" i="1">
                <a:solidFill>
                  <a:schemeClr val="accent1">
                    <a:lumMod val="75000"/>
                  </a:schemeClr>
                </a:solidFill>
              </a:rPr>
              <a:t>- 'Gira la primera a la derecha.'</a:t>
            </a:r>
          </a:p>
          <a:p>
            <a:endParaRPr lang="es-ES" b="1" i="1" dirty="0">
              <a:solidFill>
                <a:schemeClr val="accent1">
                  <a:lumMod val="75000"/>
                </a:schemeClr>
              </a:solidFill>
            </a:endParaRPr>
          </a:p>
          <a:p>
            <a:pPr marL="285750" indent="-285750">
              <a:buFont typeface="Arial"/>
              <a:buChar char="•"/>
            </a:pPr>
            <a:r>
              <a:rPr lang="es-ES" b="1">
                <a:solidFill>
                  <a:schemeClr val="tx1"/>
                </a:solidFill>
              </a:rPr>
              <a:t>Para ir a la </a:t>
            </a:r>
            <a:r>
              <a:rPr lang="es-ES" b="1" u="sng">
                <a:solidFill>
                  <a:schemeClr val="tx1"/>
                </a:solidFill>
              </a:rPr>
              <a:t>frutería</a:t>
            </a:r>
            <a:r>
              <a:rPr lang="es-ES" b="1">
                <a:solidFill>
                  <a:schemeClr val="tx1"/>
                </a:solidFill>
              </a:rPr>
              <a:t>?. </a:t>
            </a:r>
            <a:r>
              <a:rPr lang="es-ES" i="1">
                <a:solidFill>
                  <a:schemeClr val="tx1"/>
                </a:solidFill>
                <a:ea typeface="+mn-lt"/>
                <a:cs typeface="+mn-lt"/>
              </a:rPr>
              <a:t>To go tu the fruit store?.</a:t>
            </a:r>
          </a:p>
          <a:p>
            <a:r>
              <a:rPr lang="es-ES" i="1">
                <a:solidFill>
                  <a:schemeClr val="tx1"/>
                </a:solidFill>
              </a:rPr>
              <a:t>     __________________________</a:t>
            </a:r>
            <a:endParaRPr lang="es-ES" i="1" dirty="0">
              <a:solidFill>
                <a:schemeClr val="tx1"/>
              </a:solidFill>
            </a:endParaRPr>
          </a:p>
          <a:p>
            <a:pPr marL="285750" indent="-285750">
              <a:buFont typeface="Arial"/>
              <a:buChar char="•"/>
            </a:pPr>
            <a:r>
              <a:rPr lang="es-ES" b="1">
                <a:solidFill>
                  <a:schemeClr val="tx1"/>
                </a:solidFill>
              </a:rPr>
              <a:t>Para ir a la</a:t>
            </a:r>
            <a:r>
              <a:rPr lang="es-ES" b="1" u="sng">
                <a:solidFill>
                  <a:schemeClr val="tx1"/>
                </a:solidFill>
              </a:rPr>
              <a:t> panadería</a:t>
            </a:r>
            <a:r>
              <a:rPr lang="es-ES" b="1">
                <a:solidFill>
                  <a:schemeClr val="tx1"/>
                </a:solidFill>
              </a:rPr>
              <a:t>?. </a:t>
            </a:r>
            <a:r>
              <a:rPr lang="es-ES" i="1">
                <a:solidFill>
                  <a:schemeClr val="tx1"/>
                </a:solidFill>
                <a:ea typeface="+mn-lt"/>
                <a:cs typeface="+mn-lt"/>
              </a:rPr>
              <a:t>To go to the bakery?.</a:t>
            </a:r>
          </a:p>
          <a:p>
            <a:r>
              <a:rPr lang="es-ES" i="1" dirty="0">
                <a:ea typeface="+mn-lt"/>
                <a:cs typeface="+mn-lt"/>
              </a:rPr>
              <a:t>     </a:t>
            </a:r>
            <a:r>
              <a:rPr lang="es-ES" i="1">
                <a:solidFill>
                  <a:schemeClr val="tx1"/>
                </a:solidFill>
                <a:ea typeface="+mn-lt"/>
                <a:cs typeface="+mn-lt"/>
              </a:rPr>
              <a:t>__________________________</a:t>
            </a:r>
            <a:endParaRPr lang="es-ES" i="1">
              <a:solidFill>
                <a:schemeClr val="tx1"/>
              </a:solidFill>
            </a:endParaRPr>
          </a:p>
          <a:p>
            <a:pPr marL="285750" indent="-285750">
              <a:buFont typeface="Arial"/>
              <a:buChar char="•"/>
            </a:pPr>
            <a:r>
              <a:rPr lang="es-ES" b="1">
                <a:solidFill>
                  <a:schemeClr val="tx1"/>
                </a:solidFill>
              </a:rPr>
              <a:t>Para ir a la </a:t>
            </a:r>
            <a:r>
              <a:rPr lang="es-ES" b="1" u="sng">
                <a:solidFill>
                  <a:schemeClr val="tx1"/>
                </a:solidFill>
              </a:rPr>
              <a:t>librería</a:t>
            </a:r>
            <a:r>
              <a:rPr lang="es-ES" b="1">
                <a:solidFill>
                  <a:schemeClr val="tx1"/>
                </a:solidFill>
              </a:rPr>
              <a:t>?</a:t>
            </a:r>
            <a:r>
              <a:rPr lang="es-ES">
                <a:solidFill>
                  <a:schemeClr val="tx1"/>
                </a:solidFill>
              </a:rPr>
              <a:t>.</a:t>
            </a:r>
            <a:r>
              <a:rPr lang="es-ES" i="1">
                <a:solidFill>
                  <a:schemeClr val="tx1"/>
                </a:solidFill>
                <a:ea typeface="+mn-lt"/>
                <a:cs typeface="+mn-lt"/>
              </a:rPr>
              <a:t>To go to</a:t>
            </a:r>
            <a:r>
              <a:rPr lang="es-ES" i="1" dirty="0">
                <a:solidFill>
                  <a:schemeClr val="tx1"/>
                </a:solidFill>
                <a:ea typeface="+mn-lt"/>
                <a:cs typeface="+mn-lt"/>
              </a:rPr>
              <a:t> </a:t>
            </a:r>
            <a:r>
              <a:rPr lang="es-ES" i="1">
                <a:solidFill>
                  <a:schemeClr val="tx1"/>
                </a:solidFill>
                <a:ea typeface="+mn-lt"/>
                <a:cs typeface="+mn-lt"/>
              </a:rPr>
              <a:t>the bookstore?.</a:t>
            </a:r>
          </a:p>
          <a:p>
            <a:r>
              <a:rPr lang="es-ES" i="1">
                <a:solidFill>
                  <a:schemeClr val="tx1"/>
                </a:solidFill>
              </a:rPr>
              <a:t>     __________________________</a:t>
            </a:r>
            <a:endParaRPr lang="es-ES" i="1" dirty="0">
              <a:solidFill>
                <a:schemeClr val="tx1"/>
              </a:solidFill>
            </a:endParaRPr>
          </a:p>
          <a:p>
            <a:pPr marL="285750" indent="-285750">
              <a:buFont typeface="Arial"/>
              <a:buChar char="•"/>
            </a:pPr>
            <a:r>
              <a:rPr lang="es-ES" b="1">
                <a:solidFill>
                  <a:schemeClr val="tx1"/>
                </a:solidFill>
              </a:rPr>
              <a:t>Para ir a la </a:t>
            </a:r>
            <a:r>
              <a:rPr lang="es-ES" b="1" u="sng">
                <a:solidFill>
                  <a:schemeClr val="tx1"/>
                </a:solidFill>
              </a:rPr>
              <a:t>pescadería</a:t>
            </a:r>
            <a:r>
              <a:rPr lang="es-ES" b="1">
                <a:solidFill>
                  <a:schemeClr val="tx1"/>
                </a:solidFill>
              </a:rPr>
              <a:t>?.</a:t>
            </a:r>
            <a:r>
              <a:rPr lang="es-ES" i="1">
                <a:solidFill>
                  <a:schemeClr val="tx1"/>
                </a:solidFill>
                <a:ea typeface="+mn-lt"/>
                <a:cs typeface="+mn-lt"/>
              </a:rPr>
              <a:t>To go to the fish shop</a:t>
            </a:r>
            <a:r>
              <a:rPr lang="es-ES" sz="1600" i="1">
                <a:solidFill>
                  <a:schemeClr val="tx1"/>
                </a:solidFill>
                <a:ea typeface="+mn-lt"/>
                <a:cs typeface="+mn-lt"/>
              </a:rPr>
              <a:t>?</a:t>
            </a:r>
            <a:r>
              <a:rPr lang="es-ES" i="1">
                <a:solidFill>
                  <a:schemeClr val="tx1"/>
                </a:solidFill>
                <a:ea typeface="+mn-lt"/>
                <a:cs typeface="+mn-lt"/>
              </a:rPr>
              <a:t>.</a:t>
            </a:r>
            <a:endParaRPr lang="es-ES" b="1">
              <a:solidFill>
                <a:schemeClr val="tx1"/>
              </a:solidFill>
            </a:endParaRPr>
          </a:p>
          <a:p>
            <a:r>
              <a:rPr lang="es-ES" i="1">
                <a:solidFill>
                  <a:schemeClr val="tx1"/>
                </a:solidFill>
                <a:ea typeface="+mn-lt"/>
                <a:cs typeface="+mn-lt"/>
              </a:rPr>
              <a:t>     __________________________</a:t>
            </a:r>
            <a:endParaRPr lang="es-ES" i="1" dirty="0">
              <a:solidFill>
                <a:schemeClr val="tx1"/>
              </a:solidFill>
              <a:ea typeface="+mn-lt"/>
              <a:cs typeface="+mn-lt"/>
            </a:endParaRPr>
          </a:p>
          <a:p>
            <a:pPr marL="285750" indent="-285750">
              <a:buFont typeface="Arial"/>
              <a:buChar char="•"/>
            </a:pPr>
            <a:r>
              <a:rPr lang="es-ES" b="1">
                <a:solidFill>
                  <a:schemeClr val="tx1"/>
                </a:solidFill>
                <a:ea typeface="+mn-lt"/>
                <a:cs typeface="+mn-lt"/>
              </a:rPr>
              <a:t>Para ir al </a:t>
            </a:r>
            <a:r>
              <a:rPr lang="es-ES" b="1" u="sng">
                <a:solidFill>
                  <a:schemeClr val="tx1"/>
                </a:solidFill>
                <a:ea typeface="+mn-lt"/>
                <a:cs typeface="+mn-lt"/>
              </a:rPr>
              <a:t>quiosco</a:t>
            </a:r>
            <a:r>
              <a:rPr lang="es-ES" b="1">
                <a:solidFill>
                  <a:schemeClr val="tx1"/>
                </a:solidFill>
                <a:ea typeface="+mn-lt"/>
                <a:cs typeface="+mn-lt"/>
              </a:rPr>
              <a:t>?. </a:t>
            </a:r>
            <a:r>
              <a:rPr lang="es-ES" i="1">
                <a:solidFill>
                  <a:schemeClr val="tx1"/>
                </a:solidFill>
              </a:rPr>
              <a:t>To go to the kiosk?.</a:t>
            </a:r>
            <a:endParaRPr lang="es-ES" i="1" dirty="0">
              <a:solidFill>
                <a:schemeClr val="tx1"/>
              </a:solidFill>
            </a:endParaRPr>
          </a:p>
          <a:p>
            <a:r>
              <a:rPr lang="es-ES" i="1">
                <a:solidFill>
                  <a:schemeClr val="tx1"/>
                </a:solidFill>
              </a:rPr>
              <a:t>     ___________________________</a:t>
            </a:r>
            <a:endParaRPr lang="es-ES" i="1" dirty="0">
              <a:solidFill>
                <a:schemeClr val="tx1"/>
              </a:solidFill>
            </a:endParaRPr>
          </a:p>
        </p:txBody>
      </p:sp>
    </p:spTree>
    <p:extLst>
      <p:ext uri="{BB962C8B-B14F-4D97-AF65-F5344CB8AC3E}">
        <p14:creationId xmlns:p14="http://schemas.microsoft.com/office/powerpoint/2010/main" val="2026954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descr="Imagen que contiene cuarto&#10;&#10;Descripción generada con confianza muy alta">
            <a:extLst>
              <a:ext uri="{FF2B5EF4-FFF2-40B4-BE49-F238E27FC236}">
                <a16:creationId xmlns:a16="http://schemas.microsoft.com/office/drawing/2014/main" id="{550F9A7C-FD93-4DBE-8559-2EA7D4CF140A}"/>
              </a:ext>
            </a:extLst>
          </p:cNvPr>
          <p:cNvPicPr>
            <a:picLocks noGrp="1" noChangeAspect="1"/>
          </p:cNvPicPr>
          <p:nvPr>
            <p:ph idx="1"/>
          </p:nvPr>
        </p:nvPicPr>
        <p:blipFill>
          <a:blip r:embed="rId2"/>
          <a:stretch>
            <a:fillRect/>
          </a:stretch>
        </p:blipFill>
        <p:spPr>
          <a:xfrm>
            <a:off x="-3235" y="354"/>
            <a:ext cx="11657981" cy="6579426"/>
          </a:xfrm>
        </p:spPr>
      </p:pic>
    </p:spTree>
    <p:extLst>
      <p:ext uri="{BB962C8B-B14F-4D97-AF65-F5344CB8AC3E}">
        <p14:creationId xmlns:p14="http://schemas.microsoft.com/office/powerpoint/2010/main" val="3853093791"/>
      </p:ext>
    </p:extLst>
  </p:cSld>
  <p:clrMapOvr>
    <a:masterClrMapping/>
  </p:clrMapOvr>
</p:sld>
</file>

<file path=ppt/theme/theme1.xml><?xml version="1.0" encoding="utf-8"?>
<a:theme xmlns:a="http://schemas.openxmlformats.org/drawingml/2006/main" name="Brush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Panorámica</PresentationFormat>
  <Paragraphs>0</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BrushVTI</vt:lpstr>
      <vt:lpstr>Las direcciones</vt:lpstr>
      <vt:lpstr>How can we ask for directions in Spanish?</vt:lpstr>
      <vt:lpstr>Indicaciones en español: Indications in Spanish.</vt:lpstr>
      <vt:lpstr>Recap some vocabulary!</vt:lpstr>
      <vt:lpstr>Lista de vocabulario: Vocabulary list</vt:lpstr>
      <vt:lpstr>Identify how we say the following indications in Spanish.</vt:lpstr>
      <vt:lpstr>Ask for directions to the different places. Follow the example!</vt:lpstr>
      <vt:lpstr>Laura es nueva en la ciudad, dale las direcciones corectas para que pueda ir a los diferentes lugares. Sigue el ejemplo. Laura is new to the city,  give her the correct directions so she can go to the different places. Follow the example.</vt:lpstr>
      <vt:lpstr>Presentación de PowerPoint</vt:lpstr>
      <vt:lpstr>Identify how we say the following indications in Spanish.</vt:lpstr>
      <vt:lpstr>Ask for directions to the different places. Follow the example!</vt:lpstr>
      <vt:lpstr>Laura es nueva en la ciudad, dale las direcciones corectas para que pueda ir a los diferentes lugares. Laura is new to the city,  give her the correct directions so she can go to the different places.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
  <cp:revision>870</cp:revision>
  <dcterms:created xsi:type="dcterms:W3CDTF">2012-07-30T22:48:03Z</dcterms:created>
  <dcterms:modified xsi:type="dcterms:W3CDTF">2020-05-11T16:19:14Z</dcterms:modified>
</cp:coreProperties>
</file>