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45" r:id="rId2"/>
  </p:sldMasterIdLst>
  <p:sldIdLst>
    <p:sldId id="256" r:id="rId3"/>
    <p:sldId id="257" r:id="rId4"/>
    <p:sldId id="261" r:id="rId5"/>
    <p:sldId id="260" r:id="rId6"/>
    <p:sldId id="258" r:id="rId7"/>
    <p:sldId id="259" r:id="rId8"/>
    <p:sldId id="265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7E44F-9A4A-4382-B987-5C99A3AAE04D}" v="1001" dt="2020-05-03T20:02:54.131"/>
    <p1510:client id="{4609AF41-CBFC-4A14-B866-6EEBBAEFF0A3}" v="1499" dt="2020-05-04T16:24:10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0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9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89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13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8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4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40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3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7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5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18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6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9EB92E-8621-4FF8-ACA1-E24C9D842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5" r="-2" b="402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979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6D4D1-B988-457E-986C-12FB1339E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9790" y="0"/>
            <a:ext cx="4662210" cy="6858000"/>
          </a:xfrm>
          <a:prstGeom prst="rect">
            <a:avLst/>
          </a:prstGeom>
          <a:solidFill>
            <a:srgbClr val="9E29E7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376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96314" y="1340361"/>
            <a:ext cx="3729162" cy="3341700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chemeClr val="tx1"/>
                </a:solidFill>
              </a:rPr>
              <a:t>Los adjetivos</a:t>
            </a:r>
            <a:br>
              <a:rPr lang="es-ES" sz="3600">
                <a:solidFill>
                  <a:schemeClr val="tx1"/>
                </a:solidFill>
              </a:rPr>
            </a:b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64074" y="4731476"/>
            <a:ext cx="3793642" cy="970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800">
                <a:solidFill>
                  <a:schemeClr val="tx1"/>
                </a:solidFill>
              </a:rPr>
              <a:t>¡HOLA YEAR 4!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6E69FF-FC48-45F7-8321-DC9F633B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write the color in Spanish in the correct way, remember that some colors change their ending (to feminine, or masculine) and others do not.</a:t>
            </a:r>
            <a:endParaRPr lang="es-ES" sz="3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CDF04B8-384A-489B-9672-75004F887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110529"/>
              </p:ext>
            </p:extLst>
          </p:nvPr>
        </p:nvGraphicFramePr>
        <p:xfrm>
          <a:off x="5805713" y="780142"/>
          <a:ext cx="5738220" cy="525590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08726">
                  <a:extLst>
                    <a:ext uri="{9D8B030D-6E8A-4147-A177-3AD203B41FA5}">
                      <a16:colId xmlns:a16="http://schemas.microsoft.com/office/drawing/2014/main" val="4248230262"/>
                    </a:ext>
                  </a:extLst>
                </a:gridCol>
                <a:gridCol w="1914747">
                  <a:extLst>
                    <a:ext uri="{9D8B030D-6E8A-4147-A177-3AD203B41FA5}">
                      <a16:colId xmlns:a16="http://schemas.microsoft.com/office/drawing/2014/main" val="1400380263"/>
                    </a:ext>
                  </a:extLst>
                </a:gridCol>
                <a:gridCol w="1914747">
                  <a:extLst>
                    <a:ext uri="{9D8B030D-6E8A-4147-A177-3AD203B41FA5}">
                      <a16:colId xmlns:a16="http://schemas.microsoft.com/office/drawing/2014/main" val="2367440397"/>
                    </a:ext>
                  </a:extLst>
                </a:gridCol>
              </a:tblGrid>
              <a:tr h="477810">
                <a:tc>
                  <a:txBody>
                    <a:bodyPr/>
                    <a:lstStyle/>
                    <a:p>
                      <a:r>
                        <a:rPr lang="es-ES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err="1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err="1"/>
                        <a:t>Feminine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911245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Azul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Azul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Azul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35041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Verde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22138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Blanco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Blanco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Blanca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7412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Negro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Negro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Negra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737253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Naranja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Naranja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Naranja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43302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Morado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Morado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Morada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525742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Amarillo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Amarillo</a:t>
                      </a:r>
                      <a:endParaRPr lang="es-ES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Amarilla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004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Gris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Gris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Gris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81234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Rojo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Rojo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Roja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46022"/>
                  </a:ext>
                </a:extLst>
              </a:tr>
              <a:tr h="477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Marrón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Marrón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Marrón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2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10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E0768-8061-4FC6-8906-485FC77B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1576977"/>
            <a:ext cx="10058400" cy="24435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ea typeface="+mn-lt"/>
                <a:cs typeface="+mn-lt"/>
              </a:rPr>
              <a:t>Adjectives describe the attributes of a noun, with which they agree in gender and number.</a:t>
            </a:r>
          </a:p>
          <a:p>
            <a:r>
              <a:rPr lang="es-ES">
                <a:ea typeface="+mn-lt"/>
                <a:cs typeface="+mn-lt"/>
              </a:rPr>
              <a:t>Normally when the adjective is masculine, it will end in the letter 'O' and when the adjective is feminine it will end in 'A'. </a:t>
            </a:r>
            <a:endParaRPr lang="es-ES"/>
          </a:p>
          <a:p>
            <a:r>
              <a:rPr lang="es-ES">
                <a:ea typeface="+mn-lt"/>
                <a:cs typeface="+mn-lt"/>
              </a:rPr>
              <a:t>There are some exceptions in which the adjective will be the same, and will not vary regardless of whether it is feminine or masculine.</a:t>
            </a:r>
          </a:p>
          <a:p>
            <a:r>
              <a:rPr lang="es-ES">
                <a:ea typeface="+mn-lt"/>
                <a:cs typeface="+mn-lt"/>
              </a:rPr>
              <a:t>                                           </a:t>
            </a:r>
            <a:r>
              <a:rPr lang="es-ES">
                <a:solidFill>
                  <a:srgbClr val="000000"/>
                </a:solidFill>
                <a:ea typeface="+mn-lt"/>
                <a:cs typeface="+mn-lt"/>
              </a:rPr>
              <a:t>   </a:t>
            </a:r>
            <a:r>
              <a:rPr lang="es-ES" b="1" u="sng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Some adjetivesexamples are:</a:t>
            </a:r>
            <a:endParaRPr lang="es-ES" b="1" u="sng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E4DC4E-EE60-49F4-BA26-288E4B8A8B00}"/>
              </a:ext>
            </a:extLst>
          </p:cNvPr>
          <p:cNvSpPr/>
          <p:nvPr/>
        </p:nvSpPr>
        <p:spPr>
          <a:xfrm>
            <a:off x="2856613" y="650358"/>
            <a:ext cx="5759301" cy="779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What is an adjective?</a:t>
            </a:r>
            <a:endParaRPr lang="es-ES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agen 4" descr="Imagen que contiene lego&#10;&#10;Descripción generada con confianza muy alta">
            <a:extLst>
              <a:ext uri="{FF2B5EF4-FFF2-40B4-BE49-F238E27FC236}">
                <a16:creationId xmlns:a16="http://schemas.microsoft.com/office/drawing/2014/main" id="{268DFDA2-1A76-47AC-93DA-48A9A8BC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05" t="10345" r="13793" b="19750"/>
          <a:stretch/>
        </p:blipFill>
        <p:spPr>
          <a:xfrm>
            <a:off x="8951081" y="3853543"/>
            <a:ext cx="833250" cy="1566369"/>
          </a:xfrm>
          <a:prstGeom prst="rect">
            <a:avLst/>
          </a:prstGeom>
        </p:spPr>
      </p:pic>
      <p:pic>
        <p:nvPicPr>
          <p:cNvPr id="6" name="Imagen 6" descr="Imagen que contiene lego&#10;&#10;Descripción generada con confianza muy alta">
            <a:extLst>
              <a:ext uri="{FF2B5EF4-FFF2-40B4-BE49-F238E27FC236}">
                <a16:creationId xmlns:a16="http://schemas.microsoft.com/office/drawing/2014/main" id="{DED414EA-D419-4723-8A50-5EE4C63F5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3" t="10127" r="49359" b="23418"/>
          <a:stretch/>
        </p:blipFill>
        <p:spPr>
          <a:xfrm>
            <a:off x="1646655" y="3819156"/>
            <a:ext cx="799591" cy="1499199"/>
          </a:xfrm>
          <a:prstGeom prst="rect">
            <a:avLst/>
          </a:prstGeom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751F1F2F-1666-4492-AF4C-E424C3639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61891"/>
              </p:ext>
            </p:extLst>
          </p:nvPr>
        </p:nvGraphicFramePr>
        <p:xfrm>
          <a:off x="3129643" y="3819071"/>
          <a:ext cx="241583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830">
                  <a:extLst>
                    <a:ext uri="{9D8B030D-6E8A-4147-A177-3AD203B41FA5}">
                      <a16:colId xmlns:a16="http://schemas.microsoft.com/office/drawing/2014/main" val="2960393124"/>
                    </a:ext>
                  </a:extLst>
                </a:gridCol>
              </a:tblGrid>
              <a:tr h="995022"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Femenino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/>
                        <a:t>(Feminine)</a:t>
                      </a:r>
                      <a:br>
                        <a:rPr lang="es-ES" sz="2000"/>
                      </a:br>
                      <a:r>
                        <a:rPr lang="es-ES" sz="2000"/>
                        <a:t>-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898576"/>
                  </a:ext>
                </a:extLst>
              </a:tr>
              <a:tr h="1016232">
                <a:tc>
                  <a:txBody>
                    <a:bodyPr/>
                    <a:lstStyle/>
                    <a:p>
                      <a:r>
                        <a:rPr lang="es-ES"/>
                        <a:t>- Guapa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Alta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Lista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Tímida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07547"/>
                  </a:ext>
                </a:extLst>
              </a:tr>
            </a:tbl>
          </a:graphicData>
        </a:graphic>
      </p:graphicFrame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3D351112-E658-4EF8-B1BB-FCD517A91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47657"/>
              </p:ext>
            </p:extLst>
          </p:nvPr>
        </p:nvGraphicFramePr>
        <p:xfrm>
          <a:off x="6077856" y="3819071"/>
          <a:ext cx="2254885" cy="221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4885">
                  <a:extLst>
                    <a:ext uri="{9D8B030D-6E8A-4147-A177-3AD203B41FA5}">
                      <a16:colId xmlns:a16="http://schemas.microsoft.com/office/drawing/2014/main" val="580376272"/>
                    </a:ext>
                  </a:extLst>
                </a:gridCol>
              </a:tblGrid>
              <a:tr h="1029040"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Masculino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/>
                        <a:t>(Masculine)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/>
                        <a:t>- 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40385"/>
                  </a:ext>
                </a:extLst>
              </a:tr>
              <a:tr h="1011640">
                <a:tc>
                  <a:txBody>
                    <a:bodyPr/>
                    <a:lstStyle/>
                    <a:p>
                      <a:r>
                        <a:rPr lang="es-ES"/>
                        <a:t>- Guapo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Alto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-Listo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Tímido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9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56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84EFD4A-2504-48C0-8D91-2CA2255E9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897251"/>
              </p:ext>
            </p:extLst>
          </p:nvPr>
        </p:nvGraphicFramePr>
        <p:xfrm>
          <a:off x="4984855" y="2847795"/>
          <a:ext cx="6135010" cy="2931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7505">
                  <a:extLst>
                    <a:ext uri="{9D8B030D-6E8A-4147-A177-3AD203B41FA5}">
                      <a16:colId xmlns:a16="http://schemas.microsoft.com/office/drawing/2014/main" val="227114654"/>
                    </a:ext>
                  </a:extLst>
                </a:gridCol>
                <a:gridCol w="3067505">
                  <a:extLst>
                    <a:ext uri="{9D8B030D-6E8A-4147-A177-3AD203B41FA5}">
                      <a16:colId xmlns:a16="http://schemas.microsoft.com/office/drawing/2014/main" val="2635955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err="1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err="1"/>
                        <a:t>Femenine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65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24523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8A253D34-373B-4BD1-A4D3-B8DEF991D136}"/>
              </a:ext>
            </a:extLst>
          </p:cNvPr>
          <p:cNvSpPr/>
          <p:nvPr/>
        </p:nvSpPr>
        <p:spPr>
          <a:xfrm>
            <a:off x="4867940" y="1314893"/>
            <a:ext cx="6489443" cy="11820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Alto   Gordita    Feo      Lista     Pequeña     Liso   Amarilla</a:t>
            </a:r>
            <a:endParaRPr lang="es-ES">
              <a:solidFill>
                <a:schemeClr val="tx1"/>
              </a:solidFill>
            </a:endParaRPr>
          </a:p>
          <a:p>
            <a:pPr algn="ctr"/>
            <a:r>
              <a:rPr lang="es-ES" b="1">
                <a:solidFill>
                  <a:schemeClr val="tx1"/>
                </a:solidFill>
              </a:rPr>
              <a:t>Interesado   Moreno    Largo    Gruesa    Espeso   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Gigantesca     Rápido     Tranquilo     Inquieta    Rugosa    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8D06720-A7DD-4673-8F3B-A12A8869F7FF}"/>
              </a:ext>
            </a:extLst>
          </p:cNvPr>
          <p:cNvSpPr/>
          <p:nvPr/>
        </p:nvSpPr>
        <p:spPr>
          <a:xfrm>
            <a:off x="864117" y="1874208"/>
            <a:ext cx="3473300" cy="3101162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800" b="1" err="1">
                <a:latin typeface="Century Gothic"/>
              </a:rPr>
              <a:t>Classify</a:t>
            </a:r>
            <a:r>
              <a:rPr lang="es-ES" sz="2800" b="1">
                <a:latin typeface="Century Gothic"/>
              </a:rPr>
              <a:t> </a:t>
            </a:r>
            <a:r>
              <a:rPr lang="es-ES" sz="2800" b="1" err="1">
                <a:latin typeface="Century Gothic"/>
              </a:rPr>
              <a:t>each</a:t>
            </a:r>
            <a:endParaRPr lang="es-ES" sz="2800" b="1" err="1">
              <a:latin typeface="Gill Sans MT" panose="02020404030301010803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800" b="1" err="1">
                <a:latin typeface="Century Gothic"/>
              </a:rPr>
              <a:t>adjective</a:t>
            </a:r>
            <a:r>
              <a:rPr lang="es-ES" sz="2800" b="1">
                <a:latin typeface="Century Gothic"/>
              </a:rPr>
              <a:t> </a:t>
            </a:r>
            <a:endParaRPr lang="es-ES" sz="2800" b="1">
              <a:latin typeface="Gill Sans MT" panose="02020404030301010803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800" b="1" err="1">
                <a:latin typeface="Century Gothic"/>
              </a:rPr>
              <a:t>according</a:t>
            </a:r>
            <a:r>
              <a:rPr lang="es-ES" sz="2800" b="1">
                <a:latin typeface="Century Gothic"/>
              </a:rPr>
              <a:t> </a:t>
            </a:r>
            <a:r>
              <a:rPr lang="es-ES" sz="2800" b="1" err="1">
                <a:latin typeface="Century Gothic"/>
              </a:rPr>
              <a:t>to</a:t>
            </a:r>
            <a:r>
              <a:rPr lang="es-ES" sz="2800" b="1">
                <a:latin typeface="Century Gothic"/>
              </a:rPr>
              <a:t> </a:t>
            </a:r>
            <a:endParaRPr lang="es-ES" sz="2800" b="1">
              <a:latin typeface="Gill Sans MT" panose="02020404030301010803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800" b="1" err="1">
                <a:latin typeface="Century Gothic"/>
              </a:rPr>
              <a:t>whether</a:t>
            </a:r>
            <a:r>
              <a:rPr lang="es-ES" sz="2800" b="1">
                <a:latin typeface="Century Gothic"/>
              </a:rPr>
              <a:t> </a:t>
            </a:r>
            <a:r>
              <a:rPr lang="es-ES" sz="2800" b="1" err="1">
                <a:latin typeface="Century Gothic"/>
              </a:rPr>
              <a:t>it</a:t>
            </a:r>
            <a:r>
              <a:rPr lang="es-ES" sz="2800" b="1">
                <a:latin typeface="Century Gothic"/>
              </a:rPr>
              <a:t> </a:t>
            </a:r>
            <a:r>
              <a:rPr lang="es-ES" sz="2800" b="1" err="1">
                <a:latin typeface="Century Gothic"/>
              </a:rPr>
              <a:t>is</a:t>
            </a:r>
            <a:r>
              <a:rPr lang="es-ES" sz="2800" b="1">
                <a:latin typeface="Century Gothic"/>
              </a:rPr>
              <a:t> </a:t>
            </a:r>
            <a:r>
              <a:rPr lang="es-ES" sz="2800" b="1" err="1">
                <a:latin typeface="Century Gothic"/>
              </a:rPr>
              <a:t>feminine</a:t>
            </a:r>
            <a:r>
              <a:rPr lang="es-ES" sz="2800" b="1">
                <a:latin typeface="Century Gothic"/>
              </a:rPr>
              <a:t> </a:t>
            </a:r>
            <a:r>
              <a:rPr lang="es-ES" sz="2800" b="1" err="1">
                <a:latin typeface="Century Gothic"/>
              </a:rPr>
              <a:t>or</a:t>
            </a:r>
            <a:r>
              <a:rPr lang="es-ES" sz="2800" b="1">
                <a:latin typeface="Century Gothic"/>
              </a:rPr>
              <a:t> </a:t>
            </a:r>
            <a:r>
              <a:rPr lang="es-ES" sz="2800" b="1" err="1">
                <a:latin typeface="Century Gothic"/>
              </a:rPr>
              <a:t>masculine</a:t>
            </a:r>
            <a:endParaRPr lang="es-ES" sz="2800" b="1"/>
          </a:p>
        </p:txBody>
      </p:sp>
    </p:spTree>
    <p:extLst>
      <p:ext uri="{BB962C8B-B14F-4D97-AF65-F5344CB8AC3E}">
        <p14:creationId xmlns:p14="http://schemas.microsoft.com/office/powerpoint/2010/main" val="374170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4" name="Rectángulo: una sola esquina redondeada 3">
            <a:extLst>
              <a:ext uri="{FF2B5EF4-FFF2-40B4-BE49-F238E27FC236}">
                <a16:creationId xmlns:a16="http://schemas.microsoft.com/office/drawing/2014/main" id="{A327FBAB-E7C8-4B8B-B0ED-0E8E95136BD6}"/>
              </a:ext>
            </a:extLst>
          </p:cNvPr>
          <p:cNvSpPr/>
          <p:nvPr/>
        </p:nvSpPr>
        <p:spPr>
          <a:xfrm>
            <a:off x="975026" y="1184003"/>
            <a:ext cx="3319475" cy="486993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endParaRPr lang="en-US" sz="4100" b="1" dirty="0">
              <a:solidFill>
                <a:srgbClr val="FFFFFF"/>
              </a:solidFill>
              <a:latin typeface="+mj-lt"/>
            </a:endParaRPr>
          </a:p>
          <a:p>
            <a:pPr algn="ctr"/>
            <a:endParaRPr lang="en-US" sz="4100" b="1" dirty="0">
              <a:solidFill>
                <a:srgbClr val="FFFFFF"/>
              </a:solidFill>
              <a:latin typeface="+mj-lt"/>
            </a:endParaRPr>
          </a:p>
          <a:p>
            <a:pPr algn="ctr"/>
            <a:endParaRPr lang="en-US" sz="4100" b="1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en-US" sz="4100" b="1">
                <a:solidFill>
                  <a:srgbClr val="FFFFFF"/>
                </a:solidFill>
                <a:latin typeface="+mj-lt"/>
              </a:rPr>
              <a:t>Choose</a:t>
            </a:r>
            <a:r>
              <a:rPr lang="en-US" sz="41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100" b="1" err="1">
                <a:solidFill>
                  <a:srgbClr val="FFFFFF"/>
                </a:solidFill>
                <a:latin typeface="+mj-lt"/>
              </a:rPr>
              <a:t>the</a:t>
            </a:r>
            <a:r>
              <a:rPr lang="en-US" sz="41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100" b="1" err="1">
                <a:solidFill>
                  <a:srgbClr val="FFFFFF"/>
                </a:solidFill>
                <a:latin typeface="+mj-lt"/>
              </a:rPr>
              <a:t>correct</a:t>
            </a:r>
            <a:r>
              <a:rPr lang="en-US" sz="41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100" b="1" err="1">
                <a:solidFill>
                  <a:srgbClr val="FFFFFF"/>
                </a:solidFill>
                <a:latin typeface="+mj-lt"/>
              </a:rPr>
              <a:t>adjective</a:t>
            </a:r>
            <a:r>
              <a:rPr lang="en-US" sz="41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100" b="1">
                <a:solidFill>
                  <a:srgbClr val="FFFFFF"/>
                </a:solidFill>
                <a:latin typeface="+mj-lt"/>
              </a:rPr>
              <a:t>in </a:t>
            </a:r>
            <a:r>
              <a:rPr lang="en-US" sz="4100" b="1" err="1">
                <a:solidFill>
                  <a:srgbClr val="FFFFFF"/>
                </a:solidFill>
                <a:latin typeface="+mj-lt"/>
              </a:rPr>
              <a:t>each</a:t>
            </a:r>
            <a:r>
              <a:rPr lang="en-US" sz="41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100" b="1">
                <a:solidFill>
                  <a:srgbClr val="FFFFFF"/>
                </a:solidFill>
                <a:latin typeface="+mj-lt"/>
              </a:rPr>
              <a:t>case, taking into account the gender.</a:t>
            </a:r>
            <a:endParaRPr lang="en-US" sz="4100"/>
          </a:p>
          <a:p>
            <a:pPr algn="ctr"/>
            <a:endParaRPr lang="en-US" sz="4100" dirty="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 sz="4100" dirty="0"/>
          </a:p>
          <a:p>
            <a:pPr algn="ctr"/>
            <a:endParaRPr lang="en-US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9984AC4-82EC-4836-BD10-534CCC9BFBAE}"/>
              </a:ext>
            </a:extLst>
          </p:cNvPr>
          <p:cNvSpPr/>
          <p:nvPr/>
        </p:nvSpPr>
        <p:spPr>
          <a:xfrm>
            <a:off x="6161567" y="526311"/>
            <a:ext cx="5255941" cy="5803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Ella es (</a:t>
            </a:r>
            <a:r>
              <a:rPr lang="en-US" sz="2000" b="1" i="1" u="sng">
                <a:solidFill>
                  <a:schemeClr val="accent5"/>
                </a:solidFill>
                <a:latin typeface="Cambria"/>
                <a:ea typeface="+mn-lt"/>
                <a:cs typeface="+mn-lt"/>
              </a:rPr>
              <a:t>lista</a:t>
            </a: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 / listo).   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 </a:t>
            </a:r>
            <a:r>
              <a:rPr lang="en-US" sz="2000" i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</a:t>
            </a:r>
            <a:r>
              <a:rPr lang="en-US" sz="2000" i="1">
                <a:solidFill>
                  <a:schemeClr val="tx1"/>
                </a:solidFill>
                <a:ea typeface="+mn-lt"/>
                <a:cs typeface="+mn-lt"/>
              </a:rPr>
              <a:t>She is smart </a:t>
            </a:r>
            <a:endParaRPr lang="en-US" sz="2000" i="1" dirty="0">
              <a:solidFill>
                <a:schemeClr val="tx1"/>
              </a:solidFill>
              <a:latin typeface="Cambria"/>
              <a:ea typeface="+mn-lt"/>
              <a:cs typeface="+mn-lt"/>
            </a:endParaRP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Él es (bajito / bajita).  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  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He is </a:t>
            </a:r>
            <a:r>
              <a:rPr lang="en-US" sz="2000" i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short</a:t>
            </a:r>
            <a:endParaRPr lang="en-US" sz="2000" i="1">
              <a:solidFill>
                <a:schemeClr val="tx1"/>
              </a:solidFill>
              <a:latin typeface="Cambria"/>
              <a:ea typeface="+mn-lt"/>
              <a:cs typeface="+mn-lt"/>
            </a:endParaRP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El perro es (blanco / blanca).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  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The dog is white.</a:t>
            </a: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La gata era (rápido / rápida).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 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The cat was fast.</a:t>
            </a:r>
            <a:endParaRPr lang="en-US" sz="2000" i="1" dirty="0">
              <a:solidFill>
                <a:schemeClr val="tx1"/>
              </a:solidFill>
              <a:latin typeface="Cambria"/>
              <a:ea typeface="+mn-lt"/>
              <a:cs typeface="+mn-lt"/>
            </a:endParaRP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El abuelo era (generoso / generosa).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</a:t>
            </a:r>
            <a:r>
              <a:rPr lang="en-US" sz="2000" i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Grandad was generous.</a:t>
            </a: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La vecina es simpático / simpática.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  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The neighbor is nice.</a:t>
            </a:r>
            <a:endParaRPr lang="en-US" sz="2000" i="1" dirty="0">
              <a:solidFill>
                <a:schemeClr val="tx1"/>
              </a:solidFill>
              <a:latin typeface="Cambria"/>
              <a:ea typeface="+mn-lt"/>
              <a:cs typeface="+mn-lt"/>
            </a:endParaRP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El profesor es (serio / seria)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Gill Sans MT"/>
                <a:ea typeface="Cambria"/>
              </a:rPr>
              <a:t>       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The teacher is serious.</a:t>
            </a:r>
            <a:endParaRPr lang="en-US" sz="2000" i="1" dirty="0">
              <a:solidFill>
                <a:schemeClr val="tx1"/>
              </a:solidFill>
              <a:latin typeface="Cambria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9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211BC-9B52-490F-8FF0-39191DE6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93" y="491965"/>
            <a:ext cx="3395331" cy="540616"/>
          </a:xfrm>
        </p:spPr>
        <p:txBody>
          <a:bodyPr>
            <a:normAutofit/>
          </a:bodyPr>
          <a:lstStyle/>
          <a:p>
            <a:r>
              <a:rPr lang="es-ES" sz="2800" b="1" u="sng">
                <a:solidFill>
                  <a:schemeClr val="accent1">
                    <a:lumMod val="75000"/>
                  </a:schemeClr>
                </a:solidFill>
              </a:rPr>
              <a:t>Los colores:</a:t>
            </a:r>
          </a:p>
        </p:txBody>
      </p:sp>
      <p:pic>
        <p:nvPicPr>
          <p:cNvPr id="4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D9EA1DB2-0BA2-45FA-A4B4-2F5106FCE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09" b="7765"/>
          <a:stretch/>
        </p:blipFill>
        <p:spPr>
          <a:xfrm>
            <a:off x="6321625" y="1121929"/>
            <a:ext cx="5408693" cy="5053825"/>
          </a:xfrm>
        </p:spPr>
      </p:pic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090FF346-9C89-4B5B-8AB5-B1357CEDFCE7}"/>
              </a:ext>
            </a:extLst>
          </p:cNvPr>
          <p:cNvSpPr/>
          <p:nvPr/>
        </p:nvSpPr>
        <p:spPr>
          <a:xfrm>
            <a:off x="622090" y="490871"/>
            <a:ext cx="482053" cy="3845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DA0A9CC2-21E8-405B-B099-A133E3A69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35229"/>
              </p:ext>
            </p:extLst>
          </p:nvPr>
        </p:nvGraphicFramePr>
        <p:xfrm>
          <a:off x="575930" y="2791046"/>
          <a:ext cx="2046710" cy="346392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46710">
                  <a:extLst>
                    <a:ext uri="{9D8B030D-6E8A-4147-A177-3AD203B41FA5}">
                      <a16:colId xmlns:a16="http://schemas.microsoft.com/office/drawing/2014/main" val="1854738458"/>
                    </a:ext>
                  </a:extLst>
                </a:gridCol>
              </a:tblGrid>
              <a:tr h="14040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800" b="1" i="0" u="none" strike="noStrike" noProof="0">
                          <a:latin typeface="Gill Sans MT"/>
                        </a:rPr>
                        <a:t>Colors that are written equally in masculine and feminine</a:t>
                      </a:r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53953"/>
                  </a:ext>
                </a:extLst>
              </a:tr>
              <a:tr h="2059842">
                <a:tc>
                  <a:txBody>
                    <a:bodyPr/>
                    <a:lstStyle/>
                    <a:p>
                      <a:pPr algn="ctr"/>
                      <a:r>
                        <a:rPr lang="es-ES" sz="2000" b="1"/>
                        <a:t>Azul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Gris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Naranja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Marrón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Verde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Rosa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594898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5E90052-7A03-434E-B55F-E7B5FB1768B1}"/>
              </a:ext>
            </a:extLst>
          </p:cNvPr>
          <p:cNvSpPr/>
          <p:nvPr/>
        </p:nvSpPr>
        <p:spPr>
          <a:xfrm>
            <a:off x="3228753" y="2750287"/>
            <a:ext cx="2684720" cy="1213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ea typeface="+mn-lt"/>
                <a:cs typeface="+mn-lt"/>
              </a:rPr>
              <a:t>Colors that when  are feminine or masculine they are written differently</a:t>
            </a:r>
            <a:endParaRPr lang="es-ES" b="1">
              <a:solidFill>
                <a:schemeClr val="tx1"/>
              </a:solidFill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DD190C00-317C-494E-B5F9-79F46A5AB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87958"/>
              </p:ext>
            </p:extLst>
          </p:nvPr>
        </p:nvGraphicFramePr>
        <p:xfrm>
          <a:off x="3225209" y="3987209"/>
          <a:ext cx="2744761" cy="22592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90772">
                  <a:extLst>
                    <a:ext uri="{9D8B030D-6E8A-4147-A177-3AD203B41FA5}">
                      <a16:colId xmlns:a16="http://schemas.microsoft.com/office/drawing/2014/main" val="292412640"/>
                    </a:ext>
                  </a:extLst>
                </a:gridCol>
                <a:gridCol w="1353989">
                  <a:extLst>
                    <a:ext uri="{9D8B030D-6E8A-4147-A177-3AD203B41FA5}">
                      <a16:colId xmlns:a16="http://schemas.microsoft.com/office/drawing/2014/main" val="1736193769"/>
                    </a:ext>
                  </a:extLst>
                </a:gridCol>
              </a:tblGrid>
              <a:tr h="466793">
                <a:tc>
                  <a:txBody>
                    <a:bodyPr/>
                    <a:lstStyle/>
                    <a:p>
                      <a:r>
                        <a:rPr lang="es-ES"/>
                        <a:t>Masculino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Femenino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5879"/>
                  </a:ext>
                </a:extLst>
              </a:tr>
              <a:tr h="1792491">
                <a:tc>
                  <a:txBody>
                    <a:bodyPr/>
                    <a:lstStyle/>
                    <a:p>
                      <a:pPr algn="ctr"/>
                      <a:r>
                        <a:rPr lang="es-ES" sz="2000" b="1"/>
                        <a:t>Blanco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Negro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Amarillo 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Rojo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Morado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/>
                        <a:t>Blanca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Negra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Amarilla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Roja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2000" b="1"/>
                        <a:t>Morada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363521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F067D227-D99A-4865-8078-D062E685C0D1}"/>
              </a:ext>
            </a:extLst>
          </p:cNvPr>
          <p:cNvSpPr/>
          <p:nvPr/>
        </p:nvSpPr>
        <p:spPr>
          <a:xfrm>
            <a:off x="580581" y="1121069"/>
            <a:ext cx="5289696" cy="1337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When colors act as adjectives, some of them end with 'A' when they are feminine and with 'O' when they are masculine, but others are always written the same.</a:t>
            </a:r>
            <a:endParaRPr lang="es-ES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8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6E69FF-FC48-45F7-8321-DC9F633B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Write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the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color in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Spanish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in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the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correct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way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remember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that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some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colors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change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their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ending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(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to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feminine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or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masculine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) and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others</a:t>
            </a:r>
            <a:r>
              <a:rPr lang="es-ES" sz="3100">
                <a:solidFill>
                  <a:srgbClr val="FFFFFF"/>
                </a:solidFill>
                <a:ea typeface="+mj-lt"/>
                <a:cs typeface="+mj-lt"/>
              </a:rPr>
              <a:t> do </a:t>
            </a:r>
            <a:r>
              <a:rPr lang="es-ES" sz="3100" err="1">
                <a:solidFill>
                  <a:srgbClr val="FFFFFF"/>
                </a:solidFill>
                <a:ea typeface="+mj-lt"/>
                <a:cs typeface="+mj-lt"/>
              </a:rPr>
              <a:t>not</a:t>
            </a:r>
            <a:r>
              <a:rPr lang="es-ES" sz="3100" dirty="0">
                <a:solidFill>
                  <a:srgbClr val="FFFFFF"/>
                </a:solidFill>
                <a:ea typeface="+mj-lt"/>
                <a:cs typeface="+mj-lt"/>
              </a:rPr>
              <a:t>.</a:t>
            </a:r>
            <a:endParaRPr lang="es-ES" sz="31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CDF04B8-384A-489B-9672-75004F887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20750"/>
              </p:ext>
            </p:extLst>
          </p:nvPr>
        </p:nvGraphicFramePr>
        <p:xfrm>
          <a:off x="5805713" y="780142"/>
          <a:ext cx="5738220" cy="525590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08726">
                  <a:extLst>
                    <a:ext uri="{9D8B030D-6E8A-4147-A177-3AD203B41FA5}">
                      <a16:colId xmlns:a16="http://schemas.microsoft.com/office/drawing/2014/main" val="4248230262"/>
                    </a:ext>
                  </a:extLst>
                </a:gridCol>
                <a:gridCol w="1914747">
                  <a:extLst>
                    <a:ext uri="{9D8B030D-6E8A-4147-A177-3AD203B41FA5}">
                      <a16:colId xmlns:a16="http://schemas.microsoft.com/office/drawing/2014/main" val="1400380263"/>
                    </a:ext>
                  </a:extLst>
                </a:gridCol>
                <a:gridCol w="1914747">
                  <a:extLst>
                    <a:ext uri="{9D8B030D-6E8A-4147-A177-3AD203B41FA5}">
                      <a16:colId xmlns:a16="http://schemas.microsoft.com/office/drawing/2014/main" val="2367440397"/>
                    </a:ext>
                  </a:extLst>
                </a:gridCol>
              </a:tblGrid>
              <a:tr h="477810">
                <a:tc>
                  <a:txBody>
                    <a:bodyPr/>
                    <a:lstStyle/>
                    <a:p>
                      <a:r>
                        <a:rPr lang="es-ES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err="1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err="1"/>
                        <a:t>Feminine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911245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Azul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Azul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35041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22138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Blanco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Blanco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7412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Negro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737253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Naranja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Naranja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43302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Morado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525742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Amarillo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004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Gris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Gris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81234"/>
                  </a:ext>
                </a:extLst>
              </a:tr>
              <a:tr h="4778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Rojo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Roja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46022"/>
                  </a:ext>
                </a:extLst>
              </a:tr>
              <a:tr h="477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b="1"/>
                        <a:t>Marrón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" b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2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19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4" descr="Imagen que contiene cuarto, tabla&#10;&#10;Descripción generada con confianza muy alta">
            <a:extLst>
              <a:ext uri="{FF2B5EF4-FFF2-40B4-BE49-F238E27FC236}">
                <a16:creationId xmlns:a16="http://schemas.microsoft.com/office/drawing/2014/main" id="{423661FE-DC30-4583-B4EC-76B5DA886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17" r="1" b="15776"/>
          <a:stretch/>
        </p:blipFill>
        <p:spPr>
          <a:xfrm>
            <a:off x="1087211" y="108868"/>
            <a:ext cx="10008506" cy="6885204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780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84EFD4A-2504-48C0-8D91-2CA2255E9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390332"/>
              </p:ext>
            </p:extLst>
          </p:nvPr>
        </p:nvGraphicFramePr>
        <p:xfrm>
          <a:off x="4940552" y="2883237"/>
          <a:ext cx="6135010" cy="2931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7505">
                  <a:extLst>
                    <a:ext uri="{9D8B030D-6E8A-4147-A177-3AD203B41FA5}">
                      <a16:colId xmlns:a16="http://schemas.microsoft.com/office/drawing/2014/main" val="227114654"/>
                    </a:ext>
                  </a:extLst>
                </a:gridCol>
                <a:gridCol w="3067505">
                  <a:extLst>
                    <a:ext uri="{9D8B030D-6E8A-4147-A177-3AD203B41FA5}">
                      <a16:colId xmlns:a16="http://schemas.microsoft.com/office/drawing/2014/main" val="2635955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err="1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err="1"/>
                        <a:t>Femenine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65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- Alto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Feo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Liso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Interesado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Moreno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Largo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Espeso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Rápido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Tranquilo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- Gordita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Lista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Pequeña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Amarilla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Gruesa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Gigantesca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Inquieta</a:t>
                      </a:r>
                    </a:p>
                    <a:p>
                      <a:pPr lvl="0">
                        <a:buNone/>
                      </a:pPr>
                      <a:r>
                        <a:rPr lang="es-ES"/>
                        <a:t>- Rugosa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24523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8A253D34-373B-4BD1-A4D3-B8DEF991D136}"/>
              </a:ext>
            </a:extLst>
          </p:cNvPr>
          <p:cNvSpPr/>
          <p:nvPr/>
        </p:nvSpPr>
        <p:spPr>
          <a:xfrm>
            <a:off x="4867940" y="1314893"/>
            <a:ext cx="6489443" cy="11820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Alto   Gordita    Feo      Lista     Pequeña     Liso   Amarilla</a:t>
            </a:r>
            <a:endParaRPr lang="es-ES">
              <a:solidFill>
                <a:schemeClr val="tx1"/>
              </a:solidFill>
            </a:endParaRPr>
          </a:p>
          <a:p>
            <a:pPr algn="ctr"/>
            <a:r>
              <a:rPr lang="es-ES" b="1">
                <a:solidFill>
                  <a:schemeClr val="tx1"/>
                </a:solidFill>
              </a:rPr>
              <a:t>Interesado   Moreno    Largo    Gruesa    Espeso   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Gigantesca    Rápido     Tranquilo     Inquieta    Rugosa    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8D06720-A7DD-4673-8F3B-A12A8869F7FF}"/>
              </a:ext>
            </a:extLst>
          </p:cNvPr>
          <p:cNvSpPr/>
          <p:nvPr/>
        </p:nvSpPr>
        <p:spPr>
          <a:xfrm>
            <a:off x="864117" y="1874208"/>
            <a:ext cx="3473300" cy="3101162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800" b="1" err="1">
                <a:latin typeface="Century Gothic"/>
              </a:rPr>
              <a:t>Classify</a:t>
            </a:r>
            <a:r>
              <a:rPr lang="es-ES" sz="2800" b="1">
                <a:latin typeface="Century Gothic"/>
              </a:rPr>
              <a:t> </a:t>
            </a:r>
            <a:r>
              <a:rPr lang="es-ES" sz="2800" b="1" err="1">
                <a:latin typeface="Century Gothic"/>
              </a:rPr>
              <a:t>each</a:t>
            </a:r>
            <a:endParaRPr lang="es-ES" sz="2800" b="1" err="1">
              <a:latin typeface="Gill Sans MT" panose="02020404030301010803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800" b="1" err="1">
                <a:latin typeface="Century Gothic"/>
              </a:rPr>
              <a:t>adjective</a:t>
            </a:r>
            <a:r>
              <a:rPr lang="es-ES" sz="2800" b="1">
                <a:latin typeface="Century Gothic"/>
              </a:rPr>
              <a:t> </a:t>
            </a:r>
            <a:endParaRPr lang="es-ES" sz="2800" b="1">
              <a:latin typeface="Gill Sans MT" panose="02020404030301010803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800" b="1" err="1">
                <a:latin typeface="Century Gothic"/>
              </a:rPr>
              <a:t>according</a:t>
            </a:r>
            <a:r>
              <a:rPr lang="es-ES" sz="2800" b="1">
                <a:latin typeface="Century Gothic"/>
              </a:rPr>
              <a:t> </a:t>
            </a:r>
            <a:r>
              <a:rPr lang="es-ES" sz="2800" b="1" err="1">
                <a:latin typeface="Century Gothic"/>
              </a:rPr>
              <a:t>to</a:t>
            </a:r>
            <a:r>
              <a:rPr lang="es-ES" sz="2800" b="1">
                <a:latin typeface="Century Gothic"/>
              </a:rPr>
              <a:t> </a:t>
            </a:r>
            <a:endParaRPr lang="es-ES" sz="2800" b="1">
              <a:latin typeface="Gill Sans MT" panose="02020404030301010803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800" b="1" err="1">
                <a:latin typeface="Century Gothic"/>
              </a:rPr>
              <a:t>whether</a:t>
            </a:r>
            <a:r>
              <a:rPr lang="es-ES" sz="2800" b="1">
                <a:latin typeface="Century Gothic"/>
              </a:rPr>
              <a:t> </a:t>
            </a:r>
            <a:r>
              <a:rPr lang="es-ES" sz="2800" b="1" err="1">
                <a:latin typeface="Century Gothic"/>
              </a:rPr>
              <a:t>it</a:t>
            </a:r>
            <a:r>
              <a:rPr lang="es-ES" sz="2800" b="1">
                <a:latin typeface="Century Gothic"/>
              </a:rPr>
              <a:t> </a:t>
            </a:r>
            <a:r>
              <a:rPr lang="es-ES" sz="2800" b="1" err="1">
                <a:latin typeface="Century Gothic"/>
              </a:rPr>
              <a:t>is</a:t>
            </a:r>
            <a:r>
              <a:rPr lang="es-ES" sz="2800" b="1">
                <a:latin typeface="Century Gothic"/>
              </a:rPr>
              <a:t> </a:t>
            </a:r>
            <a:r>
              <a:rPr lang="es-ES" sz="2800" b="1" err="1">
                <a:latin typeface="Century Gothic"/>
              </a:rPr>
              <a:t>feminine</a:t>
            </a:r>
            <a:r>
              <a:rPr lang="es-ES" sz="2800" b="1">
                <a:latin typeface="Century Gothic"/>
              </a:rPr>
              <a:t> </a:t>
            </a:r>
            <a:r>
              <a:rPr lang="es-ES" sz="2800" b="1" err="1">
                <a:latin typeface="Century Gothic"/>
              </a:rPr>
              <a:t>or</a:t>
            </a:r>
            <a:r>
              <a:rPr lang="es-ES" sz="2800" b="1">
                <a:latin typeface="Century Gothic"/>
              </a:rPr>
              <a:t> </a:t>
            </a:r>
            <a:r>
              <a:rPr lang="es-ES" sz="2800" b="1" err="1">
                <a:latin typeface="Century Gothic"/>
              </a:rPr>
              <a:t>masculine</a:t>
            </a:r>
            <a:endParaRPr lang="es-ES" sz="2800" b="1"/>
          </a:p>
        </p:txBody>
      </p:sp>
    </p:spTree>
    <p:extLst>
      <p:ext uri="{BB962C8B-B14F-4D97-AF65-F5344CB8AC3E}">
        <p14:creationId xmlns:p14="http://schemas.microsoft.com/office/powerpoint/2010/main" val="330052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4" name="Rectángulo: una sola esquina redondeada 3">
            <a:extLst>
              <a:ext uri="{FF2B5EF4-FFF2-40B4-BE49-F238E27FC236}">
                <a16:creationId xmlns:a16="http://schemas.microsoft.com/office/drawing/2014/main" id="{A327FBAB-E7C8-4B8B-B0ED-0E8E95136BD6}"/>
              </a:ext>
            </a:extLst>
          </p:cNvPr>
          <p:cNvSpPr/>
          <p:nvPr/>
        </p:nvSpPr>
        <p:spPr>
          <a:xfrm>
            <a:off x="975026" y="1184003"/>
            <a:ext cx="3319475" cy="486993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endParaRPr lang="en-US" sz="4100" b="1" dirty="0">
              <a:solidFill>
                <a:srgbClr val="FFFFFF"/>
              </a:solidFill>
              <a:latin typeface="+mj-lt"/>
            </a:endParaRPr>
          </a:p>
          <a:p>
            <a:pPr algn="ctr"/>
            <a:endParaRPr lang="en-US" sz="4100" b="1" dirty="0">
              <a:solidFill>
                <a:srgbClr val="FFFFFF"/>
              </a:solidFill>
              <a:latin typeface="+mj-lt"/>
            </a:endParaRPr>
          </a:p>
          <a:p>
            <a:pPr algn="ctr"/>
            <a:endParaRPr lang="en-US" sz="4100" b="1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en-US" sz="4100" b="1">
                <a:solidFill>
                  <a:srgbClr val="FFFFFF"/>
                </a:solidFill>
                <a:latin typeface="+mj-lt"/>
              </a:rPr>
              <a:t>Choose</a:t>
            </a:r>
            <a:r>
              <a:rPr lang="en-US" sz="41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100" b="1" err="1">
                <a:solidFill>
                  <a:srgbClr val="FFFFFF"/>
                </a:solidFill>
                <a:latin typeface="+mj-lt"/>
              </a:rPr>
              <a:t>the</a:t>
            </a:r>
            <a:r>
              <a:rPr lang="en-US" sz="41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100" b="1" err="1">
                <a:solidFill>
                  <a:srgbClr val="FFFFFF"/>
                </a:solidFill>
                <a:latin typeface="+mj-lt"/>
              </a:rPr>
              <a:t>correct</a:t>
            </a:r>
            <a:r>
              <a:rPr lang="en-US" sz="41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100" b="1" err="1">
                <a:solidFill>
                  <a:srgbClr val="FFFFFF"/>
                </a:solidFill>
                <a:latin typeface="+mj-lt"/>
              </a:rPr>
              <a:t>adjective</a:t>
            </a:r>
            <a:r>
              <a:rPr lang="en-US" sz="41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100" b="1">
                <a:solidFill>
                  <a:srgbClr val="FFFFFF"/>
                </a:solidFill>
                <a:latin typeface="+mj-lt"/>
              </a:rPr>
              <a:t>in </a:t>
            </a:r>
            <a:r>
              <a:rPr lang="en-US" sz="4100" b="1" err="1">
                <a:solidFill>
                  <a:srgbClr val="FFFFFF"/>
                </a:solidFill>
                <a:latin typeface="+mj-lt"/>
              </a:rPr>
              <a:t>each</a:t>
            </a:r>
            <a:r>
              <a:rPr lang="en-US" sz="41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4100" b="1">
                <a:solidFill>
                  <a:srgbClr val="FFFFFF"/>
                </a:solidFill>
                <a:latin typeface="+mj-lt"/>
              </a:rPr>
              <a:t>case, taking into account the gender.</a:t>
            </a:r>
            <a:endParaRPr lang="en-US" sz="4100"/>
          </a:p>
          <a:p>
            <a:pPr algn="ctr"/>
            <a:endParaRPr lang="en-US" sz="4100" dirty="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 sz="4100" dirty="0"/>
          </a:p>
          <a:p>
            <a:pPr algn="ctr"/>
            <a:endParaRPr lang="en-US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9984AC4-82EC-4836-BD10-534CCC9BFBAE}"/>
              </a:ext>
            </a:extLst>
          </p:cNvPr>
          <p:cNvSpPr/>
          <p:nvPr/>
        </p:nvSpPr>
        <p:spPr>
          <a:xfrm>
            <a:off x="6161567" y="526311"/>
            <a:ext cx="5255941" cy="5803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Ella es (</a:t>
            </a:r>
            <a:r>
              <a:rPr lang="en-US" sz="2000" b="1" u="sng">
                <a:solidFill>
                  <a:schemeClr val="accent5">
                    <a:lumMod val="75000"/>
                  </a:schemeClr>
                </a:solidFill>
                <a:latin typeface="Cambria"/>
                <a:ea typeface="+mn-lt"/>
                <a:cs typeface="+mn-lt"/>
              </a:rPr>
              <a:t>lista </a:t>
            </a: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/ listo).   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 </a:t>
            </a:r>
            <a:r>
              <a:rPr lang="en-US" sz="2000" i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</a:t>
            </a:r>
            <a:r>
              <a:rPr lang="en-US" sz="2000" i="1">
                <a:solidFill>
                  <a:schemeClr val="tx1"/>
                </a:solidFill>
                <a:ea typeface="+mn-lt"/>
                <a:cs typeface="+mn-lt"/>
              </a:rPr>
              <a:t>She is smart </a:t>
            </a:r>
            <a:endParaRPr lang="en-US" sz="2000" i="1" dirty="0">
              <a:solidFill>
                <a:schemeClr val="tx1"/>
              </a:solidFill>
              <a:latin typeface="Cambria"/>
              <a:ea typeface="+mn-lt"/>
              <a:cs typeface="+mn-lt"/>
            </a:endParaRP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Él es (</a:t>
            </a:r>
            <a:r>
              <a:rPr lang="en-US" sz="2000" b="1" u="sng">
                <a:solidFill>
                  <a:schemeClr val="accent5">
                    <a:lumMod val="75000"/>
                  </a:schemeClr>
                </a:solidFill>
                <a:latin typeface="Cambria"/>
                <a:ea typeface="+mn-lt"/>
                <a:cs typeface="+mn-lt"/>
              </a:rPr>
              <a:t>bajito</a:t>
            </a: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 / bajita).  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  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He is </a:t>
            </a:r>
            <a:r>
              <a:rPr lang="en-US" sz="2000" i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short</a:t>
            </a:r>
            <a:endParaRPr lang="en-US" sz="2000" i="1">
              <a:solidFill>
                <a:schemeClr val="tx1"/>
              </a:solidFill>
              <a:latin typeface="Cambria"/>
              <a:ea typeface="+mn-lt"/>
              <a:cs typeface="+mn-lt"/>
            </a:endParaRP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El perro es (</a:t>
            </a:r>
            <a:r>
              <a:rPr lang="en-US" sz="2000" b="1" u="sng">
                <a:solidFill>
                  <a:schemeClr val="accent5">
                    <a:lumMod val="75000"/>
                  </a:schemeClr>
                </a:solidFill>
                <a:latin typeface="Cambria"/>
                <a:ea typeface="+mn-lt"/>
                <a:cs typeface="+mn-lt"/>
              </a:rPr>
              <a:t>blanco </a:t>
            </a: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/ blanca).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  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The dog is white.</a:t>
            </a: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La gata era (rápido / </a:t>
            </a:r>
            <a:r>
              <a:rPr lang="en-US" sz="2000" b="1" u="sng">
                <a:solidFill>
                  <a:schemeClr val="accent5">
                    <a:lumMod val="75000"/>
                  </a:schemeClr>
                </a:solidFill>
                <a:latin typeface="Cambria"/>
                <a:ea typeface="+mn-lt"/>
                <a:cs typeface="+mn-lt"/>
              </a:rPr>
              <a:t>rápida</a:t>
            </a: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).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 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The cat was fast.</a:t>
            </a:r>
            <a:endParaRPr lang="en-US" sz="2000" i="1" dirty="0">
              <a:solidFill>
                <a:schemeClr val="tx1"/>
              </a:solidFill>
              <a:latin typeface="Cambria"/>
              <a:ea typeface="+mn-lt"/>
              <a:cs typeface="+mn-lt"/>
            </a:endParaRP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El abuelo era (</a:t>
            </a:r>
            <a:r>
              <a:rPr lang="en-US" sz="2000" b="1" u="sng">
                <a:solidFill>
                  <a:schemeClr val="accent5">
                    <a:lumMod val="75000"/>
                  </a:schemeClr>
                </a:solidFill>
                <a:latin typeface="Cambria"/>
                <a:ea typeface="+mn-lt"/>
                <a:cs typeface="+mn-lt"/>
              </a:rPr>
              <a:t>generoso</a:t>
            </a: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 / generosa).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</a:t>
            </a:r>
            <a:r>
              <a:rPr lang="en-US" sz="2000" i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Grandad was generous.</a:t>
            </a: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La vecina es simpático / </a:t>
            </a:r>
            <a:r>
              <a:rPr lang="en-US" sz="2000" b="1" u="sng">
                <a:solidFill>
                  <a:schemeClr val="accent5">
                    <a:lumMod val="75000"/>
                  </a:schemeClr>
                </a:solidFill>
                <a:latin typeface="Cambria"/>
                <a:ea typeface="+mn-lt"/>
                <a:cs typeface="+mn-lt"/>
              </a:rPr>
              <a:t>simpática</a:t>
            </a: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Cambria"/>
                <a:ea typeface="+mn-lt"/>
                <a:cs typeface="+mn-lt"/>
              </a:rPr>
              <a:t>        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The neighbor is nice.</a:t>
            </a:r>
            <a:endParaRPr lang="en-US" sz="2000" i="1" dirty="0">
              <a:solidFill>
                <a:schemeClr val="tx1"/>
              </a:solidFill>
              <a:latin typeface="Cambria"/>
              <a:ea typeface="+mn-lt"/>
              <a:cs typeface="+mn-lt"/>
            </a:endParaRP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El profesor es (</a:t>
            </a:r>
            <a:r>
              <a:rPr lang="en-US" sz="2000" b="1" u="sng">
                <a:solidFill>
                  <a:schemeClr val="accent5">
                    <a:lumMod val="75000"/>
                  </a:schemeClr>
                </a:solidFill>
                <a:latin typeface="Cambria"/>
                <a:ea typeface="+mn-lt"/>
                <a:cs typeface="+mn-lt"/>
              </a:rPr>
              <a:t>serio</a:t>
            </a:r>
            <a:r>
              <a:rPr lang="en-US" sz="2000" b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 / seria)</a:t>
            </a:r>
          </a:p>
          <a:p>
            <a:pPr>
              <a:spcBef>
                <a:spcPts val="900"/>
              </a:spcBef>
            </a:pPr>
            <a:r>
              <a:rPr lang="en-US" sz="2000" b="1" dirty="0">
                <a:solidFill>
                  <a:schemeClr val="tx1"/>
                </a:solidFill>
                <a:latin typeface="Gill Sans MT"/>
                <a:ea typeface="Cambria"/>
              </a:rPr>
              <a:t>        </a:t>
            </a:r>
            <a:r>
              <a:rPr lang="en-US" sz="2000" i="1">
                <a:solidFill>
                  <a:schemeClr val="tx1"/>
                </a:solidFill>
                <a:latin typeface="Cambria"/>
                <a:ea typeface="+mn-lt"/>
                <a:cs typeface="+mn-lt"/>
              </a:rPr>
              <a:t>The teacher is serious.</a:t>
            </a:r>
            <a:endParaRPr lang="en-US" sz="2000" i="1" dirty="0">
              <a:solidFill>
                <a:schemeClr val="tx1"/>
              </a:solidFill>
              <a:latin typeface="Cambria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398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43041"/>
      </a:dk2>
      <a:lt2>
        <a:srgbClr val="E4E8E2"/>
      </a:lt2>
      <a:accent1>
        <a:srgbClr val="9E29E7"/>
      </a:accent1>
      <a:accent2>
        <a:srgbClr val="5F3FDC"/>
      </a:accent2>
      <a:accent3>
        <a:srgbClr val="2952E7"/>
      </a:accent3>
      <a:accent4>
        <a:srgbClr val="178FD5"/>
      </a:accent4>
      <a:accent5>
        <a:srgbClr val="20B6AF"/>
      </a:accent5>
      <a:accent6>
        <a:srgbClr val="14BA6D"/>
      </a:accent6>
      <a:hlink>
        <a:srgbClr val="338F9B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2A41"/>
      </a:dk2>
      <a:lt2>
        <a:srgbClr val="E4E8E2"/>
      </a:lt2>
      <a:accent1>
        <a:srgbClr val="A229E7"/>
      </a:accent1>
      <a:accent2>
        <a:srgbClr val="5A36DA"/>
      </a:accent2>
      <a:accent3>
        <a:srgbClr val="294EE7"/>
      </a:accent3>
      <a:accent4>
        <a:srgbClr val="178BD5"/>
      </a:accent4>
      <a:accent5>
        <a:srgbClr val="20B6B2"/>
      </a:accent5>
      <a:accent6>
        <a:srgbClr val="14B970"/>
      </a:accent6>
      <a:hlink>
        <a:srgbClr val="348F9D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SavonVTI</vt:lpstr>
      <vt:lpstr>AccentBoxVTI</vt:lpstr>
      <vt:lpstr>Los adjetivos </vt:lpstr>
      <vt:lpstr>Presentación de PowerPoint</vt:lpstr>
      <vt:lpstr>Presentación de PowerPoint</vt:lpstr>
      <vt:lpstr>Presentación de PowerPoint</vt:lpstr>
      <vt:lpstr>Los colores:</vt:lpstr>
      <vt:lpstr>Write the color in Spanish in the correct way, remember that some colors change their ending (to feminine, or masculine) and others do not.</vt:lpstr>
      <vt:lpstr>Presentación de PowerPoint</vt:lpstr>
      <vt:lpstr>Presentación de PowerPoint</vt:lpstr>
      <vt:lpstr>Presentación de PowerPoint</vt:lpstr>
      <vt:lpstr>write the color in Spanish in the correct way, remember that some colors change their ending (to feminine, or masculine) and others do not.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131</cp:revision>
  <dcterms:created xsi:type="dcterms:W3CDTF">2012-07-30T22:48:03Z</dcterms:created>
  <dcterms:modified xsi:type="dcterms:W3CDTF">2020-05-04T16:24:48Z</dcterms:modified>
</cp:coreProperties>
</file>