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7" r:id="rId4"/>
    <p:sldId id="259" r:id="rId5"/>
    <p:sldId id="260" r:id="rId6"/>
    <p:sldId id="263" r:id="rId7"/>
    <p:sldId id="266" r:id="rId8"/>
    <p:sldId id="261" r:id="rId9"/>
    <p:sldId id="262" r:id="rId10"/>
    <p:sldId id="265" r:id="rId11"/>
    <p:sldId id="268"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35167D-7779-4476-8DAA-D119AA072063}" v="2378" dt="2020-05-04T16:11:12.60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5/4/2020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2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921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694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5/4/2020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61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66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101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921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477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007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759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5/4/2020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08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5/4/2020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‹Nº›</a:t>
            </a:fld>
            <a:endParaRPr lang="en-US"/>
          </a:p>
        </p:txBody>
      </p:sp>
    </p:spTree>
    <p:extLst>
      <p:ext uri="{BB962C8B-B14F-4D97-AF65-F5344CB8AC3E}">
        <p14:creationId xmlns:p14="http://schemas.microsoft.com/office/powerpoint/2010/main" val="95454715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67009BBA-DC62-4808-B0A8-DC86986B7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21">
            <a:extLst>
              <a:ext uri="{FF2B5EF4-FFF2-40B4-BE49-F238E27FC236}">
                <a16:creationId xmlns:a16="http://schemas.microsoft.com/office/drawing/2014/main" id="{3F9BDB9F-8714-4605-B1BF-670E94960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57504">
            <a:off x="8488250" y="695616"/>
            <a:ext cx="2987899" cy="2987899"/>
          </a:xfrm>
          <a:prstGeom prst="arc">
            <a:avLst>
              <a:gd name="adj1" fmla="val 16200000"/>
              <a:gd name="adj2" fmla="val 2188646"/>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p:cNvSpPr>
            <a:spLocks noGrp="1"/>
          </p:cNvSpPr>
          <p:nvPr>
            <p:ph type="ctrTitle"/>
          </p:nvPr>
        </p:nvSpPr>
        <p:spPr>
          <a:xfrm>
            <a:off x="6621863" y="643468"/>
            <a:ext cx="4926669" cy="3433088"/>
          </a:xfrm>
        </p:spPr>
        <p:txBody>
          <a:bodyPr>
            <a:normAutofit/>
          </a:bodyPr>
          <a:lstStyle/>
          <a:p>
            <a:r>
              <a:rPr lang="es-ES">
                <a:solidFill>
                  <a:srgbClr val="FFFFFF"/>
                </a:solidFill>
              </a:rPr>
              <a:t>Verbo ser</a:t>
            </a:r>
          </a:p>
        </p:txBody>
      </p:sp>
      <p:sp>
        <p:nvSpPr>
          <p:cNvPr id="3" name="Subtítulo 2"/>
          <p:cNvSpPr>
            <a:spLocks noGrp="1"/>
          </p:cNvSpPr>
          <p:nvPr>
            <p:ph type="subTitle" idx="1"/>
          </p:nvPr>
        </p:nvSpPr>
        <p:spPr>
          <a:xfrm>
            <a:off x="6621863" y="4140689"/>
            <a:ext cx="4926669" cy="2063619"/>
          </a:xfrm>
        </p:spPr>
        <p:txBody>
          <a:bodyPr vert="horz" lIns="91440" tIns="45720" rIns="91440" bIns="45720" rtlCol="0">
            <a:normAutofit/>
          </a:bodyPr>
          <a:lstStyle/>
          <a:p>
            <a:r>
              <a:rPr lang="es-ES" b="1">
                <a:solidFill>
                  <a:srgbClr val="FFFFFF"/>
                </a:solidFill>
              </a:rPr>
              <a:t>¡Hola year 6!</a:t>
            </a:r>
          </a:p>
        </p:txBody>
      </p:sp>
      <p:pic>
        <p:nvPicPr>
          <p:cNvPr id="4" name="Picture 3">
            <a:extLst>
              <a:ext uri="{FF2B5EF4-FFF2-40B4-BE49-F238E27FC236}">
                <a16:creationId xmlns:a16="http://schemas.microsoft.com/office/drawing/2014/main" id="{69A965D6-455E-4826-8DD3-F91A331E151C}"/>
              </a:ext>
            </a:extLst>
          </p:cNvPr>
          <p:cNvPicPr>
            <a:picLocks noChangeAspect="1"/>
          </p:cNvPicPr>
          <p:nvPr/>
        </p:nvPicPr>
        <p:blipFill rotWithShape="1">
          <a:blip r:embed="rId2"/>
          <a:srcRect l="8218" r="25032"/>
          <a:stretch/>
        </p:blipFill>
        <p:spPr>
          <a:xfrm>
            <a:off x="643467" y="680402"/>
            <a:ext cx="5334930" cy="5334930"/>
          </a:xfrm>
          <a:custGeom>
            <a:avLst/>
            <a:gdLst/>
            <a:ahLst/>
            <a:cxnLst/>
            <a:rect l="l" t="t" r="r" b="b"/>
            <a:pathLst>
              <a:path w="2232338" h="2232338">
                <a:moveTo>
                  <a:pt x="1116169" y="0"/>
                </a:moveTo>
                <a:cubicBezTo>
                  <a:pt x="1732612" y="0"/>
                  <a:pt x="2232338" y="499726"/>
                  <a:pt x="2232338" y="1116169"/>
                </a:cubicBezTo>
                <a:cubicBezTo>
                  <a:pt x="2232338" y="1732612"/>
                  <a:pt x="1732612" y="2232338"/>
                  <a:pt x="1116169" y="2232338"/>
                </a:cubicBezTo>
                <a:cubicBezTo>
                  <a:pt x="499726" y="2232338"/>
                  <a:pt x="0" y="1732612"/>
                  <a:pt x="0" y="1116169"/>
                </a:cubicBezTo>
                <a:cubicBezTo>
                  <a:pt x="0" y="499726"/>
                  <a:pt x="499726" y="0"/>
                  <a:pt x="1116169" y="0"/>
                </a:cubicBezTo>
                <a:close/>
              </a:path>
            </a:pathLst>
          </a:custGeom>
        </p:spPr>
      </p:pic>
      <p:sp>
        <p:nvSpPr>
          <p:cNvPr id="19" name="Oval 23">
            <a:extLst>
              <a:ext uri="{FF2B5EF4-FFF2-40B4-BE49-F238E27FC236}">
                <a16:creationId xmlns:a16="http://schemas.microsoft.com/office/drawing/2014/main" id="{CB339924-0C86-4476-A81F-37DCF289E1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7267" y="4948670"/>
            <a:ext cx="846442" cy="82348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627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CEA258D7-C76C-4D4E-80C6-12C619CF3BCC}"/>
              </a:ext>
            </a:extLst>
          </p:cNvPr>
          <p:cNvSpPr>
            <a:spLocks noGrp="1"/>
          </p:cNvSpPr>
          <p:nvPr>
            <p:ph type="title"/>
          </p:nvPr>
        </p:nvSpPr>
        <p:spPr>
          <a:xfrm>
            <a:off x="1498135" y="1233241"/>
            <a:ext cx="3875505" cy="4064628"/>
          </a:xfrm>
        </p:spPr>
        <p:txBody>
          <a:bodyPr>
            <a:normAutofit/>
          </a:bodyPr>
          <a:lstStyle/>
          <a:p>
            <a:r>
              <a:rPr lang="es-ES" dirty="0">
                <a:ea typeface="+mj-lt"/>
                <a:cs typeface="+mj-lt"/>
              </a:rPr>
              <a:t>  Choose which is the correct verb form, pay close attention </a:t>
            </a:r>
            <a:r>
              <a:rPr lang="es-ES">
                <a:ea typeface="+mj-lt"/>
                <a:cs typeface="+mj-lt"/>
              </a:rPr>
              <a:t>to the pronoun</a:t>
            </a:r>
            <a:endParaRPr lang="es-ES"/>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F2276D07-6D61-44BC-9C38-43D1420EEE5F}"/>
              </a:ext>
            </a:extLst>
          </p:cNvPr>
          <p:cNvSpPr>
            <a:spLocks noGrp="1"/>
          </p:cNvSpPr>
          <p:nvPr>
            <p:ph idx="1"/>
          </p:nvPr>
        </p:nvSpPr>
        <p:spPr>
          <a:xfrm>
            <a:off x="5696858" y="539665"/>
            <a:ext cx="6527798" cy="6014206"/>
          </a:xfrm>
        </p:spPr>
        <p:txBody>
          <a:bodyPr vert="horz" lIns="91440" tIns="45720" rIns="91440" bIns="45720" rtlCol="0" anchor="t">
            <a:noAutofit/>
          </a:bodyPr>
          <a:lstStyle/>
          <a:p>
            <a:r>
              <a:rPr lang="es-ES" sz="3600" b="1">
                <a:latin typeface="Candara"/>
              </a:rPr>
              <a:t>El lápiz ( son / </a:t>
            </a:r>
            <a:r>
              <a:rPr lang="es-ES" sz="3600" b="1" u="sng">
                <a:solidFill>
                  <a:schemeClr val="accent1"/>
                </a:solidFill>
                <a:latin typeface="Candara"/>
              </a:rPr>
              <a:t>es </a:t>
            </a:r>
            <a:r>
              <a:rPr lang="es-ES" sz="3600" b="1">
                <a:latin typeface="Candara"/>
              </a:rPr>
              <a:t>) mio.</a:t>
            </a:r>
          </a:p>
          <a:p>
            <a:r>
              <a:rPr lang="es-ES" sz="3600" b="1">
                <a:latin typeface="Candara"/>
              </a:rPr>
              <a:t>Vosotros ( somos/ </a:t>
            </a:r>
            <a:r>
              <a:rPr lang="es-ES" sz="3600" b="1" u="sng">
                <a:solidFill>
                  <a:schemeClr val="accent1"/>
                </a:solidFill>
                <a:latin typeface="Candara"/>
              </a:rPr>
              <a:t>sois</a:t>
            </a:r>
            <a:r>
              <a:rPr lang="es-ES" sz="3600" b="1">
                <a:latin typeface="Candara"/>
              </a:rPr>
              <a:t>) tímidos</a:t>
            </a:r>
          </a:p>
          <a:p>
            <a:r>
              <a:rPr lang="es-ES" sz="3600" b="1">
                <a:latin typeface="Candara"/>
              </a:rPr>
              <a:t>Ellos (</a:t>
            </a:r>
            <a:r>
              <a:rPr lang="es-ES" sz="3600" b="1" u="sng">
                <a:solidFill>
                  <a:schemeClr val="accent1"/>
                </a:solidFill>
                <a:latin typeface="Candara"/>
              </a:rPr>
              <a:t>son</a:t>
            </a:r>
            <a:r>
              <a:rPr lang="es-ES" sz="3600" b="1">
                <a:latin typeface="Candara"/>
              </a:rPr>
              <a:t> / es) italianos.</a:t>
            </a:r>
          </a:p>
          <a:p>
            <a:r>
              <a:rPr lang="es-ES" sz="3600" b="1">
                <a:latin typeface="Candara"/>
              </a:rPr>
              <a:t>Nosotros (</a:t>
            </a:r>
            <a:r>
              <a:rPr lang="es-ES" sz="3600" b="1" u="sng">
                <a:solidFill>
                  <a:schemeClr val="accent1"/>
                </a:solidFill>
                <a:latin typeface="Candara"/>
              </a:rPr>
              <a:t>somos</a:t>
            </a:r>
            <a:r>
              <a:rPr lang="es-ES" sz="3600" b="1">
                <a:latin typeface="Candara"/>
              </a:rPr>
              <a:t> / soy) profesores.</a:t>
            </a:r>
          </a:p>
          <a:p>
            <a:r>
              <a:rPr lang="es-ES" sz="3600" b="1">
                <a:latin typeface="Candara"/>
              </a:rPr>
              <a:t>Tú (somos / </a:t>
            </a:r>
            <a:r>
              <a:rPr lang="es-ES" sz="3600" b="1" u="sng">
                <a:solidFill>
                  <a:schemeClr val="accent1"/>
                </a:solidFill>
                <a:latin typeface="Candara"/>
              </a:rPr>
              <a:t>eres</a:t>
            </a:r>
            <a:r>
              <a:rPr lang="es-ES" sz="3600" b="1">
                <a:latin typeface="Candara"/>
              </a:rPr>
              <a:t>) rubio.</a:t>
            </a:r>
          </a:p>
          <a:p>
            <a:r>
              <a:rPr lang="es-ES" sz="3600" b="1">
                <a:latin typeface="Candara"/>
              </a:rPr>
              <a:t>Ella (</a:t>
            </a:r>
            <a:r>
              <a:rPr lang="es-ES" sz="3600" b="1" u="sng">
                <a:solidFill>
                  <a:schemeClr val="accent1"/>
                </a:solidFill>
                <a:latin typeface="Candara"/>
              </a:rPr>
              <a:t>es</a:t>
            </a:r>
            <a:r>
              <a:rPr lang="es-ES" sz="3600" b="1">
                <a:latin typeface="Candara"/>
              </a:rPr>
              <a:t> / soy) alta.</a:t>
            </a:r>
          </a:p>
          <a:p>
            <a:r>
              <a:rPr lang="es-ES" sz="3600" b="1">
                <a:latin typeface="Candara"/>
              </a:rPr>
              <a:t>Vosotros (son /</a:t>
            </a:r>
            <a:r>
              <a:rPr lang="es-ES" sz="3600" b="1" u="sng">
                <a:solidFill>
                  <a:schemeClr val="accent1"/>
                </a:solidFill>
                <a:latin typeface="Candara"/>
              </a:rPr>
              <a:t>sois</a:t>
            </a:r>
            <a:r>
              <a:rPr lang="es-ES" sz="3600" b="1">
                <a:latin typeface="Candara"/>
              </a:rPr>
              <a:t>) solidarios.</a:t>
            </a:r>
          </a:p>
          <a:p>
            <a:r>
              <a:rPr lang="es-ES" sz="3600" b="1">
                <a:latin typeface="Candara"/>
              </a:rPr>
              <a:t>Yo (es / </a:t>
            </a:r>
            <a:r>
              <a:rPr lang="es-ES" sz="3600" b="1" u="sng">
                <a:solidFill>
                  <a:schemeClr val="accent1"/>
                </a:solidFill>
                <a:latin typeface="Candara"/>
              </a:rPr>
              <a:t>soy</a:t>
            </a:r>
            <a:r>
              <a:rPr lang="es-ES" sz="3600" b="1">
                <a:latin typeface="Candara"/>
              </a:rPr>
              <a:t>) ordenada.</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Estrella: 5 puntas 3">
            <a:extLst>
              <a:ext uri="{FF2B5EF4-FFF2-40B4-BE49-F238E27FC236}">
                <a16:creationId xmlns:a16="http://schemas.microsoft.com/office/drawing/2014/main" id="{BF69919B-6202-4721-8277-9801C93D0E54}"/>
              </a:ext>
            </a:extLst>
          </p:cNvPr>
          <p:cNvSpPr/>
          <p:nvPr/>
        </p:nvSpPr>
        <p:spPr>
          <a:xfrm>
            <a:off x="1130300" y="1683657"/>
            <a:ext cx="734786" cy="571500"/>
          </a:xfrm>
          <a:prstGeom prst="star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0467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FE2AF-C416-4C9A-90E5-F6ED223DC1DC}"/>
              </a:ext>
            </a:extLst>
          </p:cNvPr>
          <p:cNvSpPr>
            <a:spLocks noGrp="1"/>
          </p:cNvSpPr>
          <p:nvPr>
            <p:ph type="title"/>
          </p:nvPr>
        </p:nvSpPr>
        <p:spPr>
          <a:xfrm>
            <a:off x="457199" y="365125"/>
            <a:ext cx="11694886" cy="971778"/>
          </a:xfrm>
        </p:spPr>
        <p:txBody>
          <a:bodyPr>
            <a:normAutofit/>
          </a:bodyPr>
          <a:lstStyle/>
          <a:p>
            <a:r>
              <a:rPr lang="es-ES" sz="3600" b="1">
                <a:solidFill>
                  <a:schemeClr val="accent1">
                    <a:lumMod val="50000"/>
                  </a:schemeClr>
                </a:solidFill>
                <a:latin typeface="Candara"/>
                <a:ea typeface="+mj-lt"/>
                <a:cs typeface="+mj-lt"/>
              </a:rPr>
              <a:t>Complete the sentences using the correct verb 'SER' form.</a:t>
            </a:r>
            <a:endParaRPr lang="es-ES" sz="3600" b="1">
              <a:solidFill>
                <a:schemeClr val="accent1">
                  <a:lumMod val="50000"/>
                </a:schemeClr>
              </a:solidFill>
              <a:latin typeface="Candara"/>
            </a:endParaRPr>
          </a:p>
        </p:txBody>
      </p:sp>
      <p:sp>
        <p:nvSpPr>
          <p:cNvPr id="4" name="Estrella: 5 puntas 3">
            <a:extLst>
              <a:ext uri="{FF2B5EF4-FFF2-40B4-BE49-F238E27FC236}">
                <a16:creationId xmlns:a16="http://schemas.microsoft.com/office/drawing/2014/main" id="{112C0B86-EFCA-44CD-8FD0-C9C8EB5E7A4B}"/>
              </a:ext>
            </a:extLst>
          </p:cNvPr>
          <p:cNvSpPr/>
          <p:nvPr/>
        </p:nvSpPr>
        <p:spPr>
          <a:xfrm>
            <a:off x="59872" y="576942"/>
            <a:ext cx="426358" cy="390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C841B3C4-B04E-496F-9216-C5A4B4AF6048}"/>
              </a:ext>
            </a:extLst>
          </p:cNvPr>
          <p:cNvSpPr/>
          <p:nvPr/>
        </p:nvSpPr>
        <p:spPr>
          <a:xfrm>
            <a:off x="2887890" y="1336675"/>
            <a:ext cx="5733142" cy="870857"/>
          </a:xfrm>
          <a:prstGeom prst="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a:solidFill>
                  <a:schemeClr val="accent1">
                    <a:lumMod val="50000"/>
                  </a:schemeClr>
                </a:solidFill>
                <a:latin typeface="Candara"/>
              </a:rPr>
              <a:t>Use:   Somos    Sois    </a:t>
            </a:r>
            <a:r>
              <a:rPr lang="es-ES" sz="2400" b="1" strike="sngStrike">
                <a:solidFill>
                  <a:schemeClr val="accent1">
                    <a:lumMod val="50000"/>
                  </a:schemeClr>
                </a:solidFill>
                <a:latin typeface="Candara"/>
              </a:rPr>
              <a:t>Es</a:t>
            </a:r>
            <a:r>
              <a:rPr lang="es-ES" sz="2400" b="1">
                <a:solidFill>
                  <a:schemeClr val="accent1">
                    <a:lumMod val="50000"/>
                  </a:schemeClr>
                </a:solidFill>
                <a:latin typeface="Candara"/>
              </a:rPr>
              <a:t>    Soy   Son     Es</a:t>
            </a:r>
          </a:p>
          <a:p>
            <a:pPr algn="ctr"/>
            <a:r>
              <a:rPr lang="es-ES" sz="2400" b="1">
                <a:solidFill>
                  <a:schemeClr val="accent1">
                    <a:lumMod val="50000"/>
                  </a:schemeClr>
                </a:solidFill>
                <a:latin typeface="Candara"/>
              </a:rPr>
              <a:t>Sois    Es    Eres   Son</a:t>
            </a:r>
            <a:endParaRPr lang="es-ES" sz="2400" b="1" dirty="0">
              <a:solidFill>
                <a:schemeClr val="accent1">
                  <a:lumMod val="50000"/>
                </a:schemeClr>
              </a:solidFill>
              <a:latin typeface="Candara"/>
            </a:endParaRPr>
          </a:p>
        </p:txBody>
      </p:sp>
      <p:sp>
        <p:nvSpPr>
          <p:cNvPr id="6" name="Rectángulo: esquinas redondeadas 5">
            <a:extLst>
              <a:ext uri="{FF2B5EF4-FFF2-40B4-BE49-F238E27FC236}">
                <a16:creationId xmlns:a16="http://schemas.microsoft.com/office/drawing/2014/main" id="{BEB96BEE-AE52-463D-B4E1-ECF421D38FB0}"/>
              </a:ext>
            </a:extLst>
          </p:cNvPr>
          <p:cNvSpPr/>
          <p:nvPr/>
        </p:nvSpPr>
        <p:spPr>
          <a:xfrm>
            <a:off x="1951266" y="2658837"/>
            <a:ext cx="7601856" cy="408214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s-ES" sz="2400" b="1"/>
              <a:t>Ella _</a:t>
            </a:r>
            <a:r>
              <a:rPr lang="es-ES" sz="2400" b="1" i="1">
                <a:solidFill>
                  <a:schemeClr val="accent1">
                    <a:lumMod val="75000"/>
                  </a:schemeClr>
                </a:solidFill>
              </a:rPr>
              <a:t>es</a:t>
            </a:r>
            <a:r>
              <a:rPr lang="es-ES" sz="2400" b="1"/>
              <a:t>_ increiblemente simpática.</a:t>
            </a:r>
            <a:endParaRPr lang="es-ES"/>
          </a:p>
          <a:p>
            <a:r>
              <a:rPr lang="es-ES" sz="2400" b="1"/>
              <a:t>Ellos __</a:t>
            </a:r>
            <a:r>
              <a:rPr lang="es-ES" sz="2400" b="1" i="1">
                <a:solidFill>
                  <a:schemeClr val="accent1">
                    <a:lumMod val="75000"/>
                  </a:schemeClr>
                </a:solidFill>
              </a:rPr>
              <a:t>son</a:t>
            </a:r>
            <a:r>
              <a:rPr lang="es-ES" sz="2400" b="1"/>
              <a:t>__ tan diferentes.</a:t>
            </a:r>
          </a:p>
          <a:p>
            <a:r>
              <a:rPr lang="es-ES" sz="2400" b="1"/>
              <a:t>Nosotros __</a:t>
            </a:r>
            <a:r>
              <a:rPr lang="es-ES" sz="2400" b="1" i="1">
                <a:solidFill>
                  <a:schemeClr val="accent1">
                    <a:lumMod val="75000"/>
                  </a:schemeClr>
                </a:solidFill>
              </a:rPr>
              <a:t>somos</a:t>
            </a:r>
            <a:r>
              <a:rPr lang="es-ES" sz="2400" b="1"/>
              <a:t>__ tal para cual.</a:t>
            </a:r>
          </a:p>
          <a:p>
            <a:r>
              <a:rPr lang="es-ES" sz="2400" b="1"/>
              <a:t>Vosotros __</a:t>
            </a:r>
            <a:r>
              <a:rPr lang="es-ES" sz="2400" b="1" i="1">
                <a:solidFill>
                  <a:schemeClr val="accent1">
                    <a:lumMod val="75000"/>
                  </a:schemeClr>
                </a:solidFill>
              </a:rPr>
              <a:t>sois</a:t>
            </a:r>
            <a:r>
              <a:rPr lang="es-ES" sz="2400" b="1"/>
              <a:t>__praticularmente sociables.</a:t>
            </a:r>
          </a:p>
          <a:p>
            <a:r>
              <a:rPr lang="es-ES" sz="2400" b="1"/>
              <a:t>__</a:t>
            </a:r>
            <a:r>
              <a:rPr lang="es-ES" sz="2400" b="1" i="1">
                <a:solidFill>
                  <a:schemeClr val="accent1">
                    <a:lumMod val="75000"/>
                  </a:schemeClr>
                </a:solidFill>
              </a:rPr>
              <a:t>Es</a:t>
            </a:r>
            <a:r>
              <a:rPr lang="es-ES" sz="2400" b="1"/>
              <a:t>__ mi perro Coky.</a:t>
            </a:r>
          </a:p>
          <a:p>
            <a:r>
              <a:rPr lang="es-ES" sz="2400" b="1"/>
              <a:t>Ellos __</a:t>
            </a:r>
            <a:r>
              <a:rPr lang="es-ES" sz="2400" b="1" i="1">
                <a:solidFill>
                  <a:schemeClr val="accent1">
                    <a:lumMod val="75000"/>
                  </a:schemeClr>
                </a:solidFill>
              </a:rPr>
              <a:t>son</a:t>
            </a:r>
            <a:r>
              <a:rPr lang="es-ES" sz="2400" b="1"/>
              <a:t>__ tus padres.</a:t>
            </a:r>
          </a:p>
          <a:p>
            <a:r>
              <a:rPr lang="es-ES" sz="2400" b="1"/>
              <a:t>Yo _</a:t>
            </a:r>
            <a:r>
              <a:rPr lang="es-ES" sz="2400" b="1" i="1">
                <a:solidFill>
                  <a:schemeClr val="accent1">
                    <a:lumMod val="75000"/>
                  </a:schemeClr>
                </a:solidFill>
              </a:rPr>
              <a:t>_soy</a:t>
            </a:r>
            <a:r>
              <a:rPr lang="es-ES" sz="2400" b="1"/>
              <a:t>__ española.</a:t>
            </a:r>
          </a:p>
          <a:p>
            <a:r>
              <a:rPr lang="es-ES" sz="2400" b="1"/>
              <a:t>Tú __</a:t>
            </a:r>
            <a:r>
              <a:rPr lang="es-ES" sz="2400" b="1" i="1">
                <a:solidFill>
                  <a:schemeClr val="accent1">
                    <a:lumMod val="75000"/>
                  </a:schemeClr>
                </a:solidFill>
              </a:rPr>
              <a:t>eres</a:t>
            </a:r>
            <a:r>
              <a:rPr lang="es-ES" sz="2400" b="1"/>
              <a:t>__ medio italiano medio alemán.</a:t>
            </a:r>
          </a:p>
          <a:p>
            <a:r>
              <a:rPr lang="es-ES" sz="2400" b="1"/>
              <a:t>Vosotros __</a:t>
            </a:r>
            <a:r>
              <a:rPr lang="es-ES" sz="2400" b="1" i="1">
                <a:solidFill>
                  <a:schemeClr val="accent1">
                    <a:lumMod val="75000"/>
                  </a:schemeClr>
                </a:solidFill>
              </a:rPr>
              <a:t>sois</a:t>
            </a:r>
            <a:r>
              <a:rPr lang="es-ES" sz="2400" b="1"/>
              <a:t>__ muy amigos.</a:t>
            </a:r>
          </a:p>
          <a:p>
            <a:r>
              <a:rPr lang="es-ES" sz="2400" b="1"/>
              <a:t>Él __</a:t>
            </a:r>
            <a:r>
              <a:rPr lang="es-ES" sz="2400" b="1" i="1">
                <a:solidFill>
                  <a:schemeClr val="accent1">
                    <a:lumMod val="75000"/>
                  </a:schemeClr>
                </a:solidFill>
              </a:rPr>
              <a:t>es</a:t>
            </a:r>
            <a:r>
              <a:rPr lang="es-ES" sz="2400" b="1"/>
              <a:t>__ un atleta olímpico.</a:t>
            </a:r>
            <a:endParaRPr lang="es-ES" b="1" dirty="0"/>
          </a:p>
        </p:txBody>
      </p:sp>
    </p:spTree>
    <p:extLst>
      <p:ext uri="{BB962C8B-B14F-4D97-AF65-F5344CB8AC3E}">
        <p14:creationId xmlns:p14="http://schemas.microsoft.com/office/powerpoint/2010/main" val="388656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Arc 26">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29" name="Rectangle 28">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1CF4F85B-1EE2-4189-8077-FABE8858B706}"/>
              </a:ext>
            </a:extLst>
          </p:cNvPr>
          <p:cNvSpPr>
            <a:spLocks noGrp="1"/>
          </p:cNvSpPr>
          <p:nvPr>
            <p:ph type="title"/>
          </p:nvPr>
        </p:nvSpPr>
        <p:spPr>
          <a:xfrm>
            <a:off x="4247243" y="1911944"/>
            <a:ext cx="7644627" cy="4946371"/>
          </a:xfrm>
        </p:spPr>
        <p:txBody>
          <a:bodyPr vert="horz" lIns="91440" tIns="45720" rIns="91440" bIns="45720" rtlCol="0" anchor="b">
            <a:noAutofit/>
          </a:bodyPr>
          <a:lstStyle/>
          <a:p>
            <a:r>
              <a:rPr lang="en-US" sz="3200" b="1" dirty="0">
                <a:solidFill>
                  <a:schemeClr val="accent1">
                    <a:lumMod val="50000"/>
                  </a:schemeClr>
                </a:solidFill>
                <a:latin typeface="Candara"/>
              </a:rPr>
              <a:t>- </a:t>
            </a:r>
            <a:r>
              <a:rPr lang="en-US" sz="3200" b="1" kern="1200" dirty="0">
                <a:solidFill>
                  <a:schemeClr val="accent1">
                    <a:lumMod val="50000"/>
                  </a:schemeClr>
                </a:solidFill>
                <a:latin typeface="Candara"/>
              </a:rPr>
              <a:t>The meaning of the verb </a:t>
            </a:r>
            <a:r>
              <a:rPr lang="en-US" sz="3200" b="1" i="1" u="sng" dirty="0">
                <a:solidFill>
                  <a:schemeClr val="accent1">
                    <a:lumMod val="50000"/>
                  </a:schemeClr>
                </a:solidFill>
                <a:latin typeface="Candara"/>
              </a:rPr>
              <a:t>to be</a:t>
            </a:r>
            <a:r>
              <a:rPr lang="en-US" sz="3200" b="1" kern="1200" dirty="0">
                <a:solidFill>
                  <a:schemeClr val="accent1">
                    <a:lumMod val="50000"/>
                  </a:schemeClr>
                </a:solidFill>
                <a:latin typeface="Candara"/>
              </a:rPr>
              <a:t>, in Spanish is divided into two verbs </a:t>
            </a:r>
            <a:r>
              <a:rPr lang="en-US" sz="3200" b="1" i="1" kern="1200" dirty="0">
                <a:solidFill>
                  <a:schemeClr val="accent1">
                    <a:lumMod val="50000"/>
                  </a:schemeClr>
                </a:solidFill>
                <a:latin typeface="Candara"/>
              </a:rPr>
              <a:t>'</a:t>
            </a:r>
            <a:r>
              <a:rPr lang="en-US" sz="3200" b="1" i="1" kern="1200" err="1">
                <a:solidFill>
                  <a:schemeClr val="accent1">
                    <a:lumMod val="50000"/>
                  </a:schemeClr>
                </a:solidFill>
                <a:latin typeface="Candara"/>
              </a:rPr>
              <a:t>estar</a:t>
            </a:r>
            <a:r>
              <a:rPr lang="en-US" sz="3200" b="1" i="1" kern="1200" dirty="0">
                <a:solidFill>
                  <a:schemeClr val="accent1">
                    <a:lumMod val="50000"/>
                  </a:schemeClr>
                </a:solidFill>
                <a:latin typeface="Candara"/>
              </a:rPr>
              <a:t>'</a:t>
            </a:r>
            <a:r>
              <a:rPr lang="en-US" sz="3200" b="1" kern="1200" dirty="0">
                <a:solidFill>
                  <a:schemeClr val="accent1">
                    <a:lumMod val="50000"/>
                  </a:schemeClr>
                </a:solidFill>
                <a:latin typeface="Candara"/>
              </a:rPr>
              <a:t> and </a:t>
            </a:r>
            <a:r>
              <a:rPr lang="en-US" sz="3200" b="1" i="1" kern="1200" dirty="0">
                <a:solidFill>
                  <a:schemeClr val="accent1">
                    <a:lumMod val="50000"/>
                  </a:schemeClr>
                </a:solidFill>
                <a:latin typeface="Candara"/>
              </a:rPr>
              <a:t>'ser'</a:t>
            </a:r>
            <a:r>
              <a:rPr lang="en-US" sz="3200" b="1" kern="1200" dirty="0">
                <a:solidFill>
                  <a:schemeClr val="accent1">
                    <a:lumMod val="50000"/>
                  </a:schemeClr>
                </a:solidFill>
                <a:latin typeface="Candara"/>
              </a:rPr>
              <a:t>.</a:t>
            </a:r>
            <a:br>
              <a:rPr lang="en-US" sz="3200" b="1" dirty="0">
                <a:solidFill>
                  <a:schemeClr val="accent1">
                    <a:lumMod val="50000"/>
                  </a:schemeClr>
                </a:solidFill>
                <a:latin typeface="Candara"/>
              </a:rPr>
            </a:br>
            <a:br>
              <a:rPr lang="en-US" sz="3200" b="1" dirty="0">
                <a:latin typeface="Candara"/>
              </a:rPr>
            </a:br>
            <a:r>
              <a:rPr lang="en-US" sz="3200" b="1" dirty="0">
                <a:solidFill>
                  <a:schemeClr val="accent1">
                    <a:lumMod val="50000"/>
                  </a:schemeClr>
                </a:solidFill>
                <a:latin typeface="Candara"/>
              </a:rPr>
              <a:t>- </a:t>
            </a:r>
            <a:r>
              <a:rPr lang="en-US" sz="3200" b="1" kern="1200" dirty="0">
                <a:solidFill>
                  <a:schemeClr val="accent1">
                    <a:lumMod val="50000"/>
                  </a:schemeClr>
                </a:solidFill>
                <a:latin typeface="Candara"/>
              </a:rPr>
              <a:t>We use each of these verbs in different actions or </a:t>
            </a:r>
            <a:r>
              <a:rPr lang="en-US" sz="3200" b="1" dirty="0">
                <a:solidFill>
                  <a:schemeClr val="accent1">
                    <a:lumMod val="50000"/>
                  </a:schemeClr>
                </a:solidFill>
                <a:latin typeface="Candara"/>
              </a:rPr>
              <a:t>situations, even</a:t>
            </a:r>
            <a:r>
              <a:rPr lang="en-US" sz="3200" b="1" kern="1200" dirty="0">
                <a:solidFill>
                  <a:schemeClr val="accent1">
                    <a:lumMod val="50000"/>
                  </a:schemeClr>
                </a:solidFill>
                <a:latin typeface="Candara"/>
              </a:rPr>
              <a:t> though the </a:t>
            </a:r>
            <a:r>
              <a:rPr lang="en-US" sz="3200" b="1" kern="1200">
                <a:solidFill>
                  <a:schemeClr val="accent1">
                    <a:lumMod val="50000"/>
                  </a:schemeClr>
                </a:solidFill>
                <a:latin typeface="Candara"/>
              </a:rPr>
              <a:t>English translation is the same </a:t>
            </a:r>
            <a:r>
              <a:rPr lang="en-US" sz="3200" b="1">
                <a:solidFill>
                  <a:schemeClr val="accent1">
                    <a:lumMod val="50000"/>
                  </a:schemeClr>
                </a:solidFill>
                <a:latin typeface="Candara"/>
              </a:rPr>
              <a:t>for both.</a:t>
            </a:r>
            <a:r>
              <a:rPr lang="en-US" sz="3200" b="1" dirty="0">
                <a:solidFill>
                  <a:schemeClr val="accent1">
                    <a:lumMod val="50000"/>
                  </a:schemeClr>
                </a:solidFill>
                <a:latin typeface="Candara"/>
              </a:rPr>
              <a:t> In</a:t>
            </a:r>
            <a:r>
              <a:rPr lang="en-US" sz="3200" b="1" kern="1200" dirty="0">
                <a:solidFill>
                  <a:schemeClr val="accent1">
                    <a:lumMod val="50000"/>
                  </a:schemeClr>
                </a:solidFill>
                <a:latin typeface="Candara"/>
              </a:rPr>
              <a:t> </a:t>
            </a:r>
            <a:r>
              <a:rPr lang="en-US" sz="3200" b="1" dirty="0">
                <a:solidFill>
                  <a:schemeClr val="accent1">
                    <a:lumMod val="50000"/>
                  </a:schemeClr>
                </a:solidFill>
                <a:latin typeface="Candara"/>
              </a:rPr>
              <a:t>Spanish we</a:t>
            </a:r>
            <a:r>
              <a:rPr lang="en-US" sz="3200" b="1" kern="1200" dirty="0">
                <a:solidFill>
                  <a:schemeClr val="accent1">
                    <a:lumMod val="50000"/>
                  </a:schemeClr>
                </a:solidFill>
                <a:latin typeface="Candara"/>
              </a:rPr>
              <a:t> have to use them at the right times, because they do not mean the same thing. </a:t>
            </a:r>
            <a:br>
              <a:rPr lang="en-US" sz="3200" b="1" dirty="0">
                <a:solidFill>
                  <a:schemeClr val="accent1">
                    <a:lumMod val="50000"/>
                  </a:schemeClr>
                </a:solidFill>
                <a:latin typeface="Candara"/>
              </a:rPr>
            </a:br>
            <a:endParaRPr lang="en-US" sz="3200" b="1" dirty="0">
              <a:solidFill>
                <a:schemeClr val="accent1">
                  <a:lumMod val="50000"/>
                </a:schemeClr>
              </a:solidFill>
              <a:latin typeface="Candara"/>
            </a:endParaRPr>
          </a:p>
        </p:txBody>
      </p:sp>
      <p:sp>
        <p:nvSpPr>
          <p:cNvPr id="35" name="Oval 3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7" name="Arc 3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2">
                <a:lumMod val="7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Rectángulo: esquinas redondeadas 3">
            <a:extLst>
              <a:ext uri="{FF2B5EF4-FFF2-40B4-BE49-F238E27FC236}">
                <a16:creationId xmlns:a16="http://schemas.microsoft.com/office/drawing/2014/main" id="{8EAC9333-9DCF-49E8-A0DF-E0E0B2482CBA}"/>
              </a:ext>
            </a:extLst>
          </p:cNvPr>
          <p:cNvSpPr/>
          <p:nvPr/>
        </p:nvSpPr>
        <p:spPr>
          <a:xfrm>
            <a:off x="6672944" y="694871"/>
            <a:ext cx="3057071" cy="91621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err="1">
                <a:solidFill>
                  <a:schemeClr val="accent1">
                    <a:lumMod val="50000"/>
                  </a:schemeClr>
                </a:solidFill>
                <a:latin typeface="Candara"/>
                <a:ea typeface="+mn-lt"/>
                <a:cs typeface="+mn-lt"/>
              </a:rPr>
              <a:t>The</a:t>
            </a:r>
            <a:r>
              <a:rPr lang="es-ES" sz="2800" b="1" dirty="0">
                <a:solidFill>
                  <a:schemeClr val="accent1">
                    <a:lumMod val="50000"/>
                  </a:schemeClr>
                </a:solidFill>
                <a:latin typeface="Candara"/>
                <a:ea typeface="+mn-lt"/>
                <a:cs typeface="+mn-lt"/>
              </a:rPr>
              <a:t> </a:t>
            </a:r>
            <a:r>
              <a:rPr lang="es-ES" sz="2800" b="1" err="1">
                <a:solidFill>
                  <a:schemeClr val="accent1">
                    <a:lumMod val="50000"/>
                  </a:schemeClr>
                </a:solidFill>
                <a:latin typeface="Candara"/>
                <a:ea typeface="+mn-lt"/>
                <a:cs typeface="+mn-lt"/>
              </a:rPr>
              <a:t>verb</a:t>
            </a:r>
            <a:r>
              <a:rPr lang="es-ES" sz="2800" b="1">
                <a:solidFill>
                  <a:schemeClr val="accent1">
                    <a:lumMod val="50000"/>
                  </a:schemeClr>
                </a:solidFill>
                <a:latin typeface="Candara"/>
                <a:ea typeface="+mn-lt"/>
                <a:cs typeface="+mn-lt"/>
              </a:rPr>
              <a:t> 'SER'</a:t>
            </a:r>
            <a:endParaRPr lang="es-ES" sz="2800" dirty="0">
              <a:solidFill>
                <a:schemeClr val="accent1">
                  <a:lumMod val="50000"/>
                </a:schemeClr>
              </a:solidFill>
              <a:latin typeface="Candara"/>
            </a:endParaRPr>
          </a:p>
        </p:txBody>
      </p:sp>
    </p:spTree>
    <p:extLst>
      <p:ext uri="{BB962C8B-B14F-4D97-AF65-F5344CB8AC3E}">
        <p14:creationId xmlns:p14="http://schemas.microsoft.com/office/powerpoint/2010/main" val="366522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127EA41-C334-468D-914E-A2E848B5EE91}"/>
              </a:ext>
            </a:extLst>
          </p:cNvPr>
          <p:cNvSpPr>
            <a:spLocks noGrp="1"/>
          </p:cNvSpPr>
          <p:nvPr>
            <p:ph type="title"/>
          </p:nvPr>
        </p:nvSpPr>
        <p:spPr>
          <a:xfrm>
            <a:off x="1389278" y="1233241"/>
            <a:ext cx="3240506" cy="4064628"/>
          </a:xfrm>
        </p:spPr>
        <p:txBody>
          <a:bodyPr>
            <a:normAutofit/>
          </a:bodyPr>
          <a:lstStyle/>
          <a:p>
            <a:r>
              <a:rPr lang="es-ES" b="1" dirty="0">
                <a:solidFill>
                  <a:srgbClr val="FFFFFF"/>
                </a:solidFill>
                <a:ea typeface="+mj-lt"/>
                <a:cs typeface="+mj-lt"/>
              </a:rPr>
              <a:t>Conjugación del verbo </a:t>
            </a:r>
            <a:r>
              <a:rPr lang="es-ES" b="1" u="sng" dirty="0">
                <a:solidFill>
                  <a:srgbClr val="FFFFFF"/>
                </a:solidFill>
                <a:ea typeface="+mj-lt"/>
                <a:cs typeface="+mj-lt"/>
              </a:rPr>
              <a:t>ser</a:t>
            </a:r>
            <a:r>
              <a:rPr lang="es-ES" dirty="0">
                <a:solidFill>
                  <a:srgbClr val="FFFFFF"/>
                </a:solidFill>
                <a:ea typeface="+mj-lt"/>
                <a:cs typeface="+mj-lt"/>
              </a:rPr>
              <a:t> </a:t>
            </a:r>
            <a:r>
              <a:rPr lang="es-ES" i="1" dirty="0">
                <a:solidFill>
                  <a:srgbClr val="FFFFFF"/>
                </a:solidFill>
                <a:ea typeface="+mj-lt"/>
                <a:cs typeface="+mj-lt"/>
              </a:rPr>
              <a:t>(</a:t>
            </a:r>
            <a:r>
              <a:rPr lang="es-ES" i="1" dirty="0" err="1">
                <a:solidFill>
                  <a:srgbClr val="FFFFFF"/>
                </a:solidFill>
                <a:ea typeface="+mj-lt"/>
                <a:cs typeface="+mj-lt"/>
              </a:rPr>
              <a:t>Conjugation</a:t>
            </a:r>
            <a:r>
              <a:rPr lang="es-ES" i="1" dirty="0">
                <a:solidFill>
                  <a:srgbClr val="FFFFFF"/>
                </a:solidFill>
                <a:ea typeface="+mj-lt"/>
                <a:cs typeface="+mj-lt"/>
              </a:rPr>
              <a:t> </a:t>
            </a:r>
            <a:r>
              <a:rPr lang="es-ES" i="1" dirty="0" err="1">
                <a:solidFill>
                  <a:srgbClr val="FFFFFF"/>
                </a:solidFill>
                <a:ea typeface="+mj-lt"/>
                <a:cs typeface="+mj-lt"/>
              </a:rPr>
              <a:t>of</a:t>
            </a:r>
            <a:r>
              <a:rPr lang="es-ES" i="1" dirty="0">
                <a:solidFill>
                  <a:srgbClr val="FFFFFF"/>
                </a:solidFill>
                <a:ea typeface="+mj-lt"/>
                <a:cs typeface="+mj-lt"/>
              </a:rPr>
              <a:t> </a:t>
            </a:r>
            <a:r>
              <a:rPr lang="es-ES" i="1" dirty="0" err="1">
                <a:solidFill>
                  <a:srgbClr val="FFFFFF"/>
                </a:solidFill>
                <a:ea typeface="+mj-lt"/>
                <a:cs typeface="+mj-lt"/>
              </a:rPr>
              <a:t>the</a:t>
            </a:r>
            <a:r>
              <a:rPr lang="es-ES" i="1" dirty="0">
                <a:solidFill>
                  <a:srgbClr val="FFFFFF"/>
                </a:solidFill>
                <a:ea typeface="+mj-lt"/>
                <a:cs typeface="+mj-lt"/>
              </a:rPr>
              <a:t> </a:t>
            </a:r>
            <a:r>
              <a:rPr lang="es-ES" i="1" dirty="0" err="1">
                <a:solidFill>
                  <a:srgbClr val="FFFFFF"/>
                </a:solidFill>
                <a:ea typeface="+mj-lt"/>
                <a:cs typeface="+mj-lt"/>
              </a:rPr>
              <a:t>verb</a:t>
            </a:r>
            <a:r>
              <a:rPr lang="es-ES" i="1" dirty="0">
                <a:solidFill>
                  <a:srgbClr val="FFFFFF"/>
                </a:solidFill>
                <a:ea typeface="+mj-lt"/>
                <a:cs typeface="+mj-lt"/>
              </a:rPr>
              <a:t> </a:t>
            </a:r>
            <a:r>
              <a:rPr lang="es-ES" i="1" dirty="0" err="1">
                <a:solidFill>
                  <a:srgbClr val="FFFFFF"/>
                </a:solidFill>
                <a:ea typeface="+mj-lt"/>
                <a:cs typeface="+mj-lt"/>
              </a:rPr>
              <a:t>to</a:t>
            </a:r>
            <a:r>
              <a:rPr lang="es-ES" i="1" dirty="0">
                <a:solidFill>
                  <a:srgbClr val="FFFFFF"/>
                </a:solidFill>
                <a:ea typeface="+mj-lt"/>
                <a:cs typeface="+mj-lt"/>
              </a:rPr>
              <a:t> be)</a:t>
            </a:r>
            <a:endParaRPr lang="es-ES" i="1" dirty="0">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a 4">
            <a:extLst>
              <a:ext uri="{FF2B5EF4-FFF2-40B4-BE49-F238E27FC236}">
                <a16:creationId xmlns:a16="http://schemas.microsoft.com/office/drawing/2014/main" id="{35835FAD-513B-40E2-9D73-21306A4A1B8A}"/>
              </a:ext>
            </a:extLst>
          </p:cNvPr>
          <p:cNvGraphicFramePr>
            <a:graphicFrameLocks noGrp="1"/>
          </p:cNvGraphicFramePr>
          <p:nvPr>
            <p:ph idx="1"/>
            <p:extLst>
              <p:ext uri="{D42A27DB-BD31-4B8C-83A1-F6EECF244321}">
                <p14:modId xmlns:p14="http://schemas.microsoft.com/office/powerpoint/2010/main" val="3686227925"/>
              </p:ext>
            </p:extLst>
          </p:nvPr>
        </p:nvGraphicFramePr>
        <p:xfrm>
          <a:off x="5878285" y="1823357"/>
          <a:ext cx="5910410" cy="4167760"/>
        </p:xfrm>
        <a:graphic>
          <a:graphicData uri="http://schemas.openxmlformats.org/drawingml/2006/table">
            <a:tbl>
              <a:tblPr firstRow="1" bandRow="1">
                <a:tableStyleId>{BC89EF96-8CEA-46FF-86C4-4CE0E7609802}</a:tableStyleId>
              </a:tblPr>
              <a:tblGrid>
                <a:gridCol w="2955205">
                  <a:extLst>
                    <a:ext uri="{9D8B030D-6E8A-4147-A177-3AD203B41FA5}">
                      <a16:colId xmlns:a16="http://schemas.microsoft.com/office/drawing/2014/main" val="1716532453"/>
                    </a:ext>
                  </a:extLst>
                </a:gridCol>
                <a:gridCol w="2955205">
                  <a:extLst>
                    <a:ext uri="{9D8B030D-6E8A-4147-A177-3AD203B41FA5}">
                      <a16:colId xmlns:a16="http://schemas.microsoft.com/office/drawing/2014/main" val="1541670377"/>
                    </a:ext>
                  </a:extLst>
                </a:gridCol>
              </a:tblGrid>
              <a:tr h="663656">
                <a:tc>
                  <a:txBody>
                    <a:bodyPr/>
                    <a:lstStyle/>
                    <a:p>
                      <a:pPr algn="ctr"/>
                      <a:r>
                        <a:rPr lang="es-ES" sz="2400" b="1" dirty="0">
                          <a:latin typeface="Candara"/>
                        </a:rPr>
                        <a:t>YO </a:t>
                      </a:r>
                      <a:r>
                        <a:rPr lang="es-ES" sz="2400" b="0" i="1" dirty="0">
                          <a:latin typeface="Candara"/>
                        </a:rPr>
                        <a:t>(I)</a:t>
                      </a:r>
                    </a:p>
                  </a:txBody>
                  <a:tcPr/>
                </a:tc>
                <a:tc>
                  <a:txBody>
                    <a:bodyPr/>
                    <a:lstStyle/>
                    <a:p>
                      <a:pPr algn="ctr"/>
                      <a:r>
                        <a:rPr lang="es-ES" sz="2400" b="1" dirty="0">
                          <a:latin typeface="Candara"/>
                        </a:rPr>
                        <a:t>SOY</a:t>
                      </a:r>
                    </a:p>
                  </a:txBody>
                  <a:tcPr/>
                </a:tc>
                <a:extLst>
                  <a:ext uri="{0D108BD9-81ED-4DB2-BD59-A6C34878D82A}">
                    <a16:rowId xmlns:a16="http://schemas.microsoft.com/office/drawing/2014/main" val="404845664"/>
                  </a:ext>
                </a:extLst>
              </a:tr>
              <a:tr h="663656">
                <a:tc>
                  <a:txBody>
                    <a:bodyPr/>
                    <a:lstStyle/>
                    <a:p>
                      <a:pPr algn="ctr"/>
                      <a:r>
                        <a:rPr lang="es-ES" sz="2400" b="1" dirty="0">
                          <a:latin typeface="Candara"/>
                        </a:rPr>
                        <a:t>TÚ  </a:t>
                      </a:r>
                      <a:r>
                        <a:rPr lang="es-ES" sz="2400" b="0" i="1" dirty="0">
                          <a:latin typeface="Candara"/>
                        </a:rPr>
                        <a:t>(</a:t>
                      </a:r>
                      <a:r>
                        <a:rPr lang="es-ES" sz="2400" b="0" i="1" dirty="0" err="1">
                          <a:latin typeface="Candara"/>
                        </a:rPr>
                        <a:t>you</a:t>
                      </a:r>
                      <a:r>
                        <a:rPr lang="es-ES" sz="2400" b="0" i="1" dirty="0">
                          <a:latin typeface="Candara"/>
                        </a:rPr>
                        <a:t>)</a:t>
                      </a:r>
                    </a:p>
                  </a:txBody>
                  <a:tcPr/>
                </a:tc>
                <a:tc>
                  <a:txBody>
                    <a:bodyPr/>
                    <a:lstStyle/>
                    <a:p>
                      <a:pPr algn="ctr"/>
                      <a:r>
                        <a:rPr lang="es-ES" sz="2400" b="1" dirty="0">
                          <a:latin typeface="Candara"/>
                        </a:rPr>
                        <a:t>ERES</a:t>
                      </a:r>
                    </a:p>
                  </a:txBody>
                  <a:tcPr/>
                </a:tc>
                <a:extLst>
                  <a:ext uri="{0D108BD9-81ED-4DB2-BD59-A6C34878D82A}">
                    <a16:rowId xmlns:a16="http://schemas.microsoft.com/office/drawing/2014/main" val="1705375983"/>
                  </a:ext>
                </a:extLst>
              </a:tr>
              <a:tr h="849480">
                <a:tc>
                  <a:txBody>
                    <a:bodyPr/>
                    <a:lstStyle/>
                    <a:p>
                      <a:pPr algn="ctr"/>
                      <a:r>
                        <a:rPr lang="es-ES" sz="2400" b="1" dirty="0">
                          <a:latin typeface="Candara"/>
                        </a:rPr>
                        <a:t>ÉL / ELLA </a:t>
                      </a:r>
                      <a:r>
                        <a:rPr lang="es-ES" sz="2400" b="0" i="1" dirty="0">
                          <a:latin typeface="Candara"/>
                        </a:rPr>
                        <a:t> (he /</a:t>
                      </a:r>
                      <a:r>
                        <a:rPr lang="es-ES" sz="2400" b="0" i="1" dirty="0" err="1">
                          <a:latin typeface="Candara"/>
                        </a:rPr>
                        <a:t>she</a:t>
                      </a:r>
                      <a:r>
                        <a:rPr lang="es-ES" sz="2400" b="0" i="1" dirty="0">
                          <a:latin typeface="Candara"/>
                        </a:rPr>
                        <a:t>)</a:t>
                      </a:r>
                      <a:endParaRPr lang="es-ES"/>
                    </a:p>
                  </a:txBody>
                  <a:tcPr/>
                </a:tc>
                <a:tc>
                  <a:txBody>
                    <a:bodyPr/>
                    <a:lstStyle/>
                    <a:p>
                      <a:pPr algn="ctr"/>
                      <a:r>
                        <a:rPr lang="es-ES" sz="2400" b="1" dirty="0">
                          <a:latin typeface="Candara"/>
                        </a:rPr>
                        <a:t>ES</a:t>
                      </a:r>
                    </a:p>
                  </a:txBody>
                  <a:tcPr/>
                </a:tc>
                <a:extLst>
                  <a:ext uri="{0D108BD9-81ED-4DB2-BD59-A6C34878D82A}">
                    <a16:rowId xmlns:a16="http://schemas.microsoft.com/office/drawing/2014/main" val="2911736128"/>
                  </a:ext>
                </a:extLst>
              </a:tr>
              <a:tr h="663656">
                <a:tc>
                  <a:txBody>
                    <a:bodyPr/>
                    <a:lstStyle/>
                    <a:p>
                      <a:pPr algn="ctr"/>
                      <a:r>
                        <a:rPr lang="es-ES" sz="2400" b="1" dirty="0">
                          <a:latin typeface="Candara"/>
                        </a:rPr>
                        <a:t>NOSOTROS </a:t>
                      </a:r>
                      <a:r>
                        <a:rPr lang="es-ES" sz="2400" b="0" i="1" dirty="0">
                          <a:latin typeface="Candara"/>
                        </a:rPr>
                        <a:t>(</a:t>
                      </a:r>
                      <a:r>
                        <a:rPr lang="es-ES" sz="2400" b="0" i="1" dirty="0" err="1">
                          <a:latin typeface="Candara"/>
                        </a:rPr>
                        <a:t>we</a:t>
                      </a:r>
                      <a:r>
                        <a:rPr lang="es-ES" sz="2400" b="0" i="1" dirty="0">
                          <a:latin typeface="Candara"/>
                        </a:rPr>
                        <a:t>)</a:t>
                      </a:r>
                    </a:p>
                  </a:txBody>
                  <a:tcPr/>
                </a:tc>
                <a:tc>
                  <a:txBody>
                    <a:bodyPr/>
                    <a:lstStyle/>
                    <a:p>
                      <a:pPr algn="ctr"/>
                      <a:r>
                        <a:rPr lang="es-ES" sz="2400" b="1" dirty="0">
                          <a:latin typeface="Candara"/>
                        </a:rPr>
                        <a:t>SOMOS</a:t>
                      </a:r>
                    </a:p>
                  </a:txBody>
                  <a:tcPr/>
                </a:tc>
                <a:extLst>
                  <a:ext uri="{0D108BD9-81ED-4DB2-BD59-A6C34878D82A}">
                    <a16:rowId xmlns:a16="http://schemas.microsoft.com/office/drawing/2014/main" val="2706983349"/>
                  </a:ext>
                </a:extLst>
              </a:tr>
              <a:tr h="663656">
                <a:tc>
                  <a:txBody>
                    <a:bodyPr/>
                    <a:lstStyle/>
                    <a:p>
                      <a:pPr algn="ctr"/>
                      <a:r>
                        <a:rPr lang="es-ES" sz="2400" b="1" dirty="0">
                          <a:latin typeface="Candara"/>
                        </a:rPr>
                        <a:t>VOSOTROS </a:t>
                      </a:r>
                      <a:r>
                        <a:rPr lang="es-ES" sz="2400" b="0" i="1" dirty="0">
                          <a:latin typeface="Candara"/>
                        </a:rPr>
                        <a:t>(</a:t>
                      </a:r>
                      <a:r>
                        <a:rPr lang="es-ES" sz="2400" b="0" i="1" dirty="0" err="1">
                          <a:latin typeface="Candara"/>
                        </a:rPr>
                        <a:t>you</a:t>
                      </a:r>
                      <a:r>
                        <a:rPr lang="es-ES" sz="2400" b="0" i="1" dirty="0">
                          <a:latin typeface="Candara"/>
                        </a:rPr>
                        <a:t>)</a:t>
                      </a:r>
                    </a:p>
                  </a:txBody>
                  <a:tcPr/>
                </a:tc>
                <a:tc>
                  <a:txBody>
                    <a:bodyPr/>
                    <a:lstStyle/>
                    <a:p>
                      <a:pPr algn="ctr"/>
                      <a:r>
                        <a:rPr lang="es-ES" sz="2400" b="1" dirty="0">
                          <a:latin typeface="Candara"/>
                        </a:rPr>
                        <a:t>SOIS</a:t>
                      </a:r>
                    </a:p>
                  </a:txBody>
                  <a:tcPr/>
                </a:tc>
                <a:extLst>
                  <a:ext uri="{0D108BD9-81ED-4DB2-BD59-A6C34878D82A}">
                    <a16:rowId xmlns:a16="http://schemas.microsoft.com/office/drawing/2014/main" val="3264451886"/>
                  </a:ext>
                </a:extLst>
              </a:tr>
              <a:tr h="663656">
                <a:tc>
                  <a:txBody>
                    <a:bodyPr/>
                    <a:lstStyle/>
                    <a:p>
                      <a:pPr algn="ctr"/>
                      <a:r>
                        <a:rPr lang="es-ES" sz="2400" b="1" dirty="0">
                          <a:latin typeface="Candara"/>
                        </a:rPr>
                        <a:t>ELLOS </a:t>
                      </a:r>
                      <a:r>
                        <a:rPr lang="es-ES" sz="2400" b="0" i="1" dirty="0">
                          <a:latin typeface="Candara"/>
                        </a:rPr>
                        <a:t>(</a:t>
                      </a:r>
                      <a:r>
                        <a:rPr lang="es-ES" sz="2400" b="0" i="1" dirty="0" err="1">
                          <a:latin typeface="Candara"/>
                        </a:rPr>
                        <a:t>they</a:t>
                      </a:r>
                      <a:r>
                        <a:rPr lang="es-ES" sz="2400" b="0" i="1" dirty="0">
                          <a:latin typeface="Candara"/>
                        </a:rPr>
                        <a:t>)</a:t>
                      </a:r>
                    </a:p>
                  </a:txBody>
                  <a:tcPr/>
                </a:tc>
                <a:tc>
                  <a:txBody>
                    <a:bodyPr/>
                    <a:lstStyle/>
                    <a:p>
                      <a:pPr algn="ctr"/>
                      <a:r>
                        <a:rPr lang="es-ES" sz="2400" b="1" dirty="0">
                          <a:latin typeface="Candara"/>
                        </a:rPr>
                        <a:t>SON</a:t>
                      </a:r>
                    </a:p>
                  </a:txBody>
                  <a:tcPr/>
                </a:tc>
                <a:extLst>
                  <a:ext uri="{0D108BD9-81ED-4DB2-BD59-A6C34878D82A}">
                    <a16:rowId xmlns:a16="http://schemas.microsoft.com/office/drawing/2014/main" val="1910915484"/>
                  </a:ext>
                </a:extLst>
              </a:tr>
            </a:tbl>
          </a:graphicData>
        </a:graphic>
      </p:graphicFrame>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ángulo 5">
            <a:extLst>
              <a:ext uri="{FF2B5EF4-FFF2-40B4-BE49-F238E27FC236}">
                <a16:creationId xmlns:a16="http://schemas.microsoft.com/office/drawing/2014/main" id="{6A947BBB-6BBE-419D-A01D-5880985DB3D8}"/>
              </a:ext>
            </a:extLst>
          </p:cNvPr>
          <p:cNvSpPr/>
          <p:nvPr/>
        </p:nvSpPr>
        <p:spPr>
          <a:xfrm>
            <a:off x="7317014" y="767443"/>
            <a:ext cx="3011713" cy="861786"/>
          </a:xfrm>
          <a:prstGeom prst="rect">
            <a:avLst/>
          </a:prstGeom>
          <a:solidFill>
            <a:schemeClr val="accent1">
              <a:lumMod val="40000"/>
              <a:lumOff val="6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u="sng" dirty="0">
                <a:solidFill>
                  <a:schemeClr val="accent1">
                    <a:lumMod val="50000"/>
                  </a:schemeClr>
                </a:solidFill>
                <a:latin typeface="Candara"/>
              </a:rPr>
              <a:t>SER</a:t>
            </a:r>
          </a:p>
        </p:txBody>
      </p:sp>
    </p:spTree>
    <p:extLst>
      <p:ext uri="{BB962C8B-B14F-4D97-AF65-F5344CB8AC3E}">
        <p14:creationId xmlns:p14="http://schemas.microsoft.com/office/powerpoint/2010/main" val="18679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B2BFC0C-A915-483E-A6CD-6C757EB903E1}"/>
              </a:ext>
            </a:extLst>
          </p:cNvPr>
          <p:cNvSpPr>
            <a:spLocks noGrp="1"/>
          </p:cNvSpPr>
          <p:nvPr>
            <p:ph type="title"/>
          </p:nvPr>
        </p:nvSpPr>
        <p:spPr>
          <a:xfrm>
            <a:off x="1062707" y="1233241"/>
            <a:ext cx="4310934" cy="4064628"/>
          </a:xfrm>
        </p:spPr>
        <p:txBody>
          <a:bodyPr>
            <a:normAutofit/>
          </a:bodyPr>
          <a:lstStyle/>
          <a:p>
            <a:r>
              <a:rPr lang="es-ES" b="1" dirty="0">
                <a:ea typeface="+mj-lt"/>
                <a:cs typeface="+mj-lt"/>
              </a:rPr>
              <a:t> </a:t>
            </a:r>
            <a:r>
              <a:rPr lang="es-ES" b="1" dirty="0" err="1">
                <a:ea typeface="+mj-lt"/>
                <a:cs typeface="+mj-lt"/>
              </a:rPr>
              <a:t>When</a:t>
            </a:r>
            <a:r>
              <a:rPr lang="es-ES" b="1" dirty="0">
                <a:ea typeface="+mj-lt"/>
                <a:cs typeface="+mj-lt"/>
              </a:rPr>
              <a:t> </a:t>
            </a:r>
            <a:r>
              <a:rPr lang="es-ES" b="1" dirty="0" err="1">
                <a:ea typeface="+mj-lt"/>
                <a:cs typeface="+mj-lt"/>
              </a:rPr>
              <a:t>we</a:t>
            </a:r>
            <a:r>
              <a:rPr lang="es-ES" b="1" dirty="0">
                <a:ea typeface="+mj-lt"/>
                <a:cs typeface="+mj-lt"/>
              </a:rPr>
              <a:t> use </a:t>
            </a:r>
            <a:r>
              <a:rPr lang="es-ES" b="1" dirty="0" err="1">
                <a:ea typeface="+mj-lt"/>
                <a:cs typeface="+mj-lt"/>
              </a:rPr>
              <a:t>the</a:t>
            </a:r>
            <a:r>
              <a:rPr lang="es-ES" b="1" dirty="0">
                <a:ea typeface="+mj-lt"/>
                <a:cs typeface="+mj-lt"/>
              </a:rPr>
              <a:t> </a:t>
            </a:r>
            <a:r>
              <a:rPr lang="es-ES" b="1" dirty="0" err="1">
                <a:ea typeface="+mj-lt"/>
                <a:cs typeface="+mj-lt"/>
              </a:rPr>
              <a:t>verb</a:t>
            </a:r>
            <a:r>
              <a:rPr lang="es-ES" b="1" dirty="0">
                <a:ea typeface="+mj-lt"/>
                <a:cs typeface="+mj-lt"/>
              </a:rPr>
              <a:t> ''</a:t>
            </a:r>
            <a:r>
              <a:rPr lang="es-ES" b="1" u="sng" dirty="0">
                <a:ea typeface="+mj-lt"/>
                <a:cs typeface="+mj-lt"/>
              </a:rPr>
              <a:t>SER</a:t>
            </a:r>
            <a:r>
              <a:rPr lang="es-ES" b="1" dirty="0">
                <a:ea typeface="+mj-lt"/>
                <a:cs typeface="+mj-lt"/>
              </a:rPr>
              <a:t>'' ?</a:t>
            </a:r>
            <a:r>
              <a:rPr lang="es-ES" dirty="0">
                <a:ea typeface="+mj-lt"/>
                <a:cs typeface="+mj-lt"/>
              </a:rPr>
              <a:t> </a:t>
            </a:r>
            <a:endParaRPr lang="es-ES" dirty="0"/>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F5C46125-06E1-43C3-A26A-B9659C66A40C}"/>
              </a:ext>
            </a:extLst>
          </p:cNvPr>
          <p:cNvSpPr>
            <a:spLocks noGrp="1"/>
          </p:cNvSpPr>
          <p:nvPr>
            <p:ph idx="1"/>
          </p:nvPr>
        </p:nvSpPr>
        <p:spPr>
          <a:xfrm>
            <a:off x="6096000" y="249381"/>
            <a:ext cx="4745790" cy="5469920"/>
          </a:xfrm>
        </p:spPr>
        <p:txBody>
          <a:bodyPr anchor="t">
            <a:normAutofit/>
          </a:bodyPr>
          <a:lstStyle/>
          <a:p>
            <a:r>
              <a:rPr lang="es-ES" sz="3600" b="1" dirty="0">
                <a:solidFill>
                  <a:schemeClr val="accent1">
                    <a:lumMod val="50000"/>
                  </a:schemeClr>
                </a:solidFill>
                <a:latin typeface="Candara"/>
              </a:rPr>
              <a:t> </a:t>
            </a:r>
            <a:r>
              <a:rPr lang="es-ES" sz="3600" b="1" err="1">
                <a:solidFill>
                  <a:schemeClr val="accent1">
                    <a:lumMod val="50000"/>
                  </a:schemeClr>
                </a:solidFill>
                <a:latin typeface="Candara"/>
              </a:rPr>
              <a:t>We</a:t>
            </a:r>
            <a:r>
              <a:rPr lang="es-ES" sz="3600" b="1" dirty="0">
                <a:solidFill>
                  <a:schemeClr val="accent1">
                    <a:lumMod val="50000"/>
                  </a:schemeClr>
                </a:solidFill>
                <a:latin typeface="Candara"/>
              </a:rPr>
              <a:t> use </a:t>
            </a:r>
            <a:r>
              <a:rPr lang="es-ES" sz="3600" b="1">
                <a:solidFill>
                  <a:schemeClr val="accent1">
                    <a:lumMod val="50000"/>
                  </a:schemeClr>
                </a:solidFill>
                <a:latin typeface="Candara"/>
              </a:rPr>
              <a:t>the verb SER </a:t>
            </a:r>
            <a:endParaRPr lang="es-ES">
              <a:solidFill>
                <a:schemeClr val="accent1">
                  <a:lumMod val="50000"/>
                </a:schemeClr>
              </a:solidFill>
            </a:endParaRPr>
          </a:p>
          <a:p>
            <a:pPr marL="0" indent="0">
              <a:buNone/>
            </a:pPr>
            <a:r>
              <a:rPr lang="es-ES" sz="3600" b="1">
                <a:solidFill>
                  <a:schemeClr val="accent1">
                    <a:lumMod val="50000"/>
                  </a:schemeClr>
                </a:solidFill>
                <a:latin typeface="Candara"/>
              </a:rPr>
              <a:t>when </a:t>
            </a:r>
            <a:r>
              <a:rPr lang="es-ES" sz="3600" b="1" err="1">
                <a:solidFill>
                  <a:schemeClr val="accent1">
                    <a:lumMod val="50000"/>
                  </a:schemeClr>
                </a:solidFill>
                <a:latin typeface="Candara"/>
              </a:rPr>
              <a:t>we</a:t>
            </a:r>
            <a:r>
              <a:rPr lang="es-ES" sz="3600" b="1" dirty="0">
                <a:solidFill>
                  <a:schemeClr val="accent1">
                    <a:lumMod val="50000"/>
                  </a:schemeClr>
                </a:solidFill>
                <a:latin typeface="Candara"/>
              </a:rPr>
              <a:t> </a:t>
            </a:r>
            <a:r>
              <a:rPr lang="es-ES" sz="3600" b="1" err="1">
                <a:solidFill>
                  <a:schemeClr val="accent1">
                    <a:lumMod val="50000"/>
                  </a:schemeClr>
                </a:solidFill>
                <a:latin typeface="Candara"/>
              </a:rPr>
              <a:t>talk</a:t>
            </a:r>
            <a:r>
              <a:rPr lang="es-ES" sz="3600" b="1" dirty="0">
                <a:solidFill>
                  <a:schemeClr val="accent1">
                    <a:lumMod val="50000"/>
                  </a:schemeClr>
                </a:solidFill>
                <a:latin typeface="Candara"/>
              </a:rPr>
              <a:t> </a:t>
            </a:r>
            <a:r>
              <a:rPr lang="es-ES" sz="3600" b="1" err="1">
                <a:solidFill>
                  <a:schemeClr val="accent1">
                    <a:lumMod val="50000"/>
                  </a:schemeClr>
                </a:solidFill>
                <a:latin typeface="Candara"/>
              </a:rPr>
              <a:t>about</a:t>
            </a:r>
            <a:r>
              <a:rPr lang="es-ES" sz="3600" b="1" dirty="0">
                <a:solidFill>
                  <a:schemeClr val="accent1">
                    <a:lumMod val="50000"/>
                  </a:schemeClr>
                </a:solidFill>
                <a:latin typeface="Candara"/>
              </a:rPr>
              <a:t> ...</a:t>
            </a:r>
            <a:endParaRPr lang="es-ES">
              <a:solidFill>
                <a:schemeClr val="accent1">
                  <a:lumMod val="50000"/>
                </a:schemeClr>
              </a:solidFill>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Estrella: 5 puntas 3">
            <a:extLst>
              <a:ext uri="{FF2B5EF4-FFF2-40B4-BE49-F238E27FC236}">
                <a16:creationId xmlns:a16="http://schemas.microsoft.com/office/drawing/2014/main" id="{C477D069-EBFB-47F5-BC1F-B03F1A0CAFFE}"/>
              </a:ext>
            </a:extLst>
          </p:cNvPr>
          <p:cNvSpPr/>
          <p:nvPr/>
        </p:nvSpPr>
        <p:spPr>
          <a:xfrm>
            <a:off x="749300" y="2699657"/>
            <a:ext cx="508000" cy="462643"/>
          </a:xfrm>
          <a:prstGeom prst="star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D1FEE0DA-9623-450A-BC95-7F733B8CAEDE}"/>
              </a:ext>
            </a:extLst>
          </p:cNvPr>
          <p:cNvSpPr/>
          <p:nvPr/>
        </p:nvSpPr>
        <p:spPr>
          <a:xfrm>
            <a:off x="6171747" y="1545318"/>
            <a:ext cx="5270497" cy="5225141"/>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solidFill>
                  <a:schemeClr val="tx1"/>
                </a:solidFill>
                <a:latin typeface="Candara"/>
                <a:ea typeface="+mn-lt"/>
                <a:cs typeface="+mn-lt"/>
              </a:rPr>
              <a:t>   </a:t>
            </a:r>
          </a:p>
          <a:p>
            <a:r>
              <a:rPr lang="es-ES" sz="2400" b="1" dirty="0">
                <a:solidFill>
                  <a:schemeClr val="tx1"/>
                </a:solidFill>
                <a:latin typeface="Candara"/>
                <a:ea typeface="+mn-lt"/>
                <a:cs typeface="+mn-lt"/>
              </a:rPr>
              <a:t>   Características ( </a:t>
            </a:r>
            <a:r>
              <a:rPr lang="es-ES" sz="2400" b="1" dirty="0" err="1">
                <a:solidFill>
                  <a:schemeClr val="tx1"/>
                </a:solidFill>
                <a:latin typeface="Candara"/>
                <a:ea typeface="+mn-lt"/>
                <a:cs typeface="+mn-lt"/>
              </a:rPr>
              <a:t>characteristics</a:t>
            </a:r>
            <a:r>
              <a:rPr lang="es-ES" sz="2400" b="1" dirty="0">
                <a:solidFill>
                  <a:schemeClr val="tx1"/>
                </a:solidFill>
                <a:latin typeface="Candara"/>
                <a:ea typeface="+mn-lt"/>
                <a:cs typeface="+mn-lt"/>
              </a:rPr>
              <a:t>):</a:t>
            </a:r>
            <a:endParaRPr lang="es-ES" sz="2400" b="1">
              <a:solidFill>
                <a:schemeClr val="tx1"/>
              </a:solidFill>
              <a:latin typeface="Candara"/>
            </a:endParaRPr>
          </a:p>
          <a:p>
            <a:r>
              <a:rPr lang="es-ES" sz="2400" dirty="0">
                <a:solidFill>
                  <a:schemeClr val="accent1">
                    <a:lumMod val="50000"/>
                  </a:schemeClr>
                </a:solidFill>
                <a:latin typeface="TW Cen MT"/>
                <a:ea typeface="+mn-lt"/>
                <a:cs typeface="+mn-lt"/>
              </a:rPr>
              <a:t>Ella </a:t>
            </a:r>
            <a:r>
              <a:rPr lang="es-ES" sz="2400" b="1" i="1" u="sng" dirty="0">
                <a:solidFill>
                  <a:schemeClr val="accent1">
                    <a:lumMod val="50000"/>
                  </a:schemeClr>
                </a:solidFill>
                <a:latin typeface="TW Cen MT"/>
                <a:ea typeface="+mn-lt"/>
                <a:cs typeface="+mn-lt"/>
              </a:rPr>
              <a:t>es</a:t>
            </a:r>
            <a:r>
              <a:rPr lang="es-ES" sz="2400" dirty="0">
                <a:solidFill>
                  <a:schemeClr val="accent1">
                    <a:lumMod val="50000"/>
                  </a:schemeClr>
                </a:solidFill>
                <a:latin typeface="TW Cen MT"/>
                <a:ea typeface="+mn-lt"/>
                <a:cs typeface="+mn-lt"/>
              </a:rPr>
              <a:t> inteligente. </a:t>
            </a:r>
            <a:r>
              <a:rPr lang="es-ES" sz="2400" dirty="0">
                <a:solidFill>
                  <a:schemeClr val="tx1"/>
                </a:solidFill>
                <a:latin typeface="TW Cen MT"/>
                <a:ea typeface="+mn-lt"/>
                <a:cs typeface="+mn-lt"/>
              </a:rPr>
              <a:t> </a:t>
            </a:r>
            <a:r>
              <a:rPr lang="es-ES" sz="2400" i="1" dirty="0" err="1">
                <a:solidFill>
                  <a:schemeClr val="tx1"/>
                </a:solidFill>
                <a:latin typeface="TW Cen MT"/>
                <a:ea typeface="+mn-lt"/>
                <a:cs typeface="+mn-lt"/>
              </a:rPr>
              <a:t>She</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is</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smart</a:t>
            </a:r>
            <a:endParaRPr lang="es-ES" sz="2400" i="1" dirty="0">
              <a:solidFill>
                <a:schemeClr val="tx1"/>
              </a:solidFill>
              <a:latin typeface="TW Cen MT"/>
              <a:ea typeface="+mn-lt"/>
              <a:cs typeface="+mn-lt"/>
            </a:endParaRPr>
          </a:p>
          <a:p>
            <a:r>
              <a:rPr lang="es-ES" sz="2400" b="1" dirty="0">
                <a:solidFill>
                  <a:schemeClr val="tx1"/>
                </a:solidFill>
                <a:latin typeface="Candara"/>
                <a:ea typeface="+mn-lt"/>
                <a:cs typeface="+mn-lt"/>
              </a:rPr>
              <a:t>   Nacionalidad ( </a:t>
            </a:r>
            <a:r>
              <a:rPr lang="es-ES" sz="2400" b="1" dirty="0" err="1">
                <a:solidFill>
                  <a:schemeClr val="tx1"/>
                </a:solidFill>
                <a:latin typeface="Candara"/>
                <a:ea typeface="+mn-lt"/>
                <a:cs typeface="+mn-lt"/>
              </a:rPr>
              <a:t>nationality</a:t>
            </a:r>
            <a:r>
              <a:rPr lang="es-ES" sz="2400" b="1" dirty="0">
                <a:solidFill>
                  <a:schemeClr val="tx1"/>
                </a:solidFill>
                <a:latin typeface="Candara"/>
                <a:ea typeface="+mn-lt"/>
                <a:cs typeface="+mn-lt"/>
              </a:rPr>
              <a:t>):</a:t>
            </a:r>
            <a:endParaRPr lang="es-ES" sz="2400" b="1" dirty="0">
              <a:solidFill>
                <a:schemeClr val="tx1"/>
              </a:solidFill>
              <a:latin typeface="Candara"/>
            </a:endParaRPr>
          </a:p>
          <a:p>
            <a:r>
              <a:rPr lang="es-ES" sz="2400" dirty="0">
                <a:solidFill>
                  <a:schemeClr val="accent1">
                    <a:lumMod val="50000"/>
                  </a:schemeClr>
                </a:solidFill>
                <a:latin typeface="TW Cen MT"/>
                <a:ea typeface="+mn-lt"/>
                <a:cs typeface="+mn-lt"/>
              </a:rPr>
              <a:t>Yo </a:t>
            </a:r>
            <a:r>
              <a:rPr lang="es-ES" sz="2400" b="1" i="1" u="sng" dirty="0">
                <a:solidFill>
                  <a:schemeClr val="accent1">
                    <a:lumMod val="50000"/>
                  </a:schemeClr>
                </a:solidFill>
                <a:latin typeface="TW Cen MT"/>
                <a:ea typeface="+mn-lt"/>
                <a:cs typeface="+mn-lt"/>
              </a:rPr>
              <a:t>soy</a:t>
            </a:r>
            <a:r>
              <a:rPr lang="es-ES" sz="2400" dirty="0">
                <a:solidFill>
                  <a:schemeClr val="accent1">
                    <a:lumMod val="50000"/>
                  </a:schemeClr>
                </a:solidFill>
                <a:latin typeface="TW Cen MT"/>
                <a:ea typeface="+mn-lt"/>
                <a:cs typeface="+mn-lt"/>
              </a:rPr>
              <a:t> inglés.  </a:t>
            </a:r>
            <a:r>
              <a:rPr lang="es-ES" sz="2400" i="1" dirty="0">
                <a:solidFill>
                  <a:schemeClr val="accent1">
                    <a:lumMod val="50000"/>
                  </a:schemeClr>
                </a:solidFill>
                <a:latin typeface="TW Cen MT"/>
                <a:ea typeface="+mn-lt"/>
                <a:cs typeface="+mn-lt"/>
              </a:rPr>
              <a:t> </a:t>
            </a:r>
            <a:r>
              <a:rPr lang="es-ES" sz="2400" i="1" dirty="0">
                <a:solidFill>
                  <a:schemeClr val="tx1"/>
                </a:solidFill>
                <a:latin typeface="TW Cen MT"/>
                <a:ea typeface="+mn-lt"/>
                <a:cs typeface="+mn-lt"/>
              </a:rPr>
              <a:t>I am English</a:t>
            </a:r>
            <a:endParaRPr lang="es-ES" sz="2400" i="1" dirty="0">
              <a:solidFill>
                <a:schemeClr val="tx1"/>
              </a:solidFill>
              <a:ea typeface="+mn-lt"/>
              <a:cs typeface="+mn-lt"/>
            </a:endParaRPr>
          </a:p>
          <a:p>
            <a:r>
              <a:rPr lang="es-ES" sz="2400" b="1" dirty="0">
                <a:solidFill>
                  <a:schemeClr val="tx1"/>
                </a:solidFill>
                <a:latin typeface="Candara"/>
                <a:ea typeface="+mn-lt"/>
                <a:cs typeface="+mn-lt"/>
              </a:rPr>
              <a:t>   Relación ( </a:t>
            </a:r>
            <a:r>
              <a:rPr lang="es-ES" sz="2400" b="1" dirty="0" err="1">
                <a:solidFill>
                  <a:schemeClr val="tx1"/>
                </a:solidFill>
                <a:latin typeface="Candara"/>
                <a:ea typeface="+mn-lt"/>
                <a:cs typeface="+mn-lt"/>
              </a:rPr>
              <a:t>relationship</a:t>
            </a:r>
            <a:r>
              <a:rPr lang="es-ES" sz="2400" b="1" dirty="0">
                <a:solidFill>
                  <a:schemeClr val="tx1"/>
                </a:solidFill>
                <a:latin typeface="Candara"/>
                <a:ea typeface="+mn-lt"/>
                <a:cs typeface="+mn-lt"/>
              </a:rPr>
              <a:t>):</a:t>
            </a:r>
            <a:endParaRPr lang="es-ES" sz="2400" b="1" dirty="0">
              <a:solidFill>
                <a:schemeClr val="tx1"/>
              </a:solidFill>
              <a:latin typeface="Candara"/>
            </a:endParaRPr>
          </a:p>
          <a:p>
            <a:r>
              <a:rPr lang="es-ES" sz="2400" dirty="0">
                <a:solidFill>
                  <a:schemeClr val="accent1">
                    <a:lumMod val="50000"/>
                  </a:schemeClr>
                </a:solidFill>
                <a:latin typeface="TW Cen MT"/>
                <a:ea typeface="+mn-lt"/>
                <a:cs typeface="+mn-lt"/>
              </a:rPr>
              <a:t>Él </a:t>
            </a:r>
            <a:r>
              <a:rPr lang="es-ES" sz="2400" b="1" i="1" u="sng" dirty="0">
                <a:solidFill>
                  <a:schemeClr val="accent1">
                    <a:lumMod val="50000"/>
                  </a:schemeClr>
                </a:solidFill>
                <a:latin typeface="TW Cen MT"/>
                <a:ea typeface="+mn-lt"/>
                <a:cs typeface="+mn-lt"/>
              </a:rPr>
              <a:t>es</a:t>
            </a:r>
            <a:r>
              <a:rPr lang="es-ES" sz="2400" dirty="0">
                <a:solidFill>
                  <a:schemeClr val="accent1">
                    <a:lumMod val="50000"/>
                  </a:schemeClr>
                </a:solidFill>
                <a:latin typeface="TW Cen MT"/>
                <a:ea typeface="+mn-lt"/>
                <a:cs typeface="+mn-lt"/>
              </a:rPr>
              <a:t> mi amigo.   </a:t>
            </a:r>
            <a:r>
              <a:rPr lang="es-ES" sz="2400" i="1" dirty="0">
                <a:solidFill>
                  <a:schemeClr val="tx1"/>
                </a:solidFill>
                <a:latin typeface="TW Cen MT"/>
                <a:ea typeface="+mn-lt"/>
                <a:cs typeface="+mn-lt"/>
              </a:rPr>
              <a:t> He </a:t>
            </a:r>
            <a:r>
              <a:rPr lang="es-ES" sz="2400" i="1" dirty="0" err="1">
                <a:solidFill>
                  <a:schemeClr val="tx1"/>
                </a:solidFill>
                <a:latin typeface="TW Cen MT"/>
                <a:ea typeface="+mn-lt"/>
                <a:cs typeface="+mn-lt"/>
              </a:rPr>
              <a:t>is</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my</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friend</a:t>
            </a:r>
            <a:endParaRPr lang="es-ES" sz="2400" i="1" dirty="0" err="1">
              <a:solidFill>
                <a:schemeClr val="tx1"/>
              </a:solidFill>
              <a:ea typeface="+mn-lt"/>
              <a:cs typeface="+mn-lt"/>
            </a:endParaRPr>
          </a:p>
          <a:p>
            <a:r>
              <a:rPr lang="es-ES" sz="2400" b="1" dirty="0">
                <a:solidFill>
                  <a:schemeClr val="tx1"/>
                </a:solidFill>
                <a:latin typeface="Candara"/>
                <a:ea typeface="+mn-lt"/>
                <a:cs typeface="+mn-lt"/>
              </a:rPr>
              <a:t>   Pertenencia ( </a:t>
            </a:r>
            <a:r>
              <a:rPr lang="es-ES" sz="2400" b="1" dirty="0" err="1">
                <a:solidFill>
                  <a:schemeClr val="tx1"/>
                </a:solidFill>
                <a:latin typeface="Candara"/>
                <a:ea typeface="+mn-lt"/>
                <a:cs typeface="+mn-lt"/>
              </a:rPr>
              <a:t>belonging</a:t>
            </a:r>
            <a:r>
              <a:rPr lang="es-ES" sz="2400" b="1" dirty="0">
                <a:solidFill>
                  <a:schemeClr val="tx1"/>
                </a:solidFill>
                <a:latin typeface="Candara"/>
                <a:ea typeface="+mn-lt"/>
                <a:cs typeface="+mn-lt"/>
              </a:rPr>
              <a:t>):</a:t>
            </a:r>
            <a:endParaRPr lang="es-ES" sz="2400" b="1" dirty="0">
              <a:solidFill>
                <a:schemeClr val="tx1"/>
              </a:solidFill>
              <a:latin typeface="Candara"/>
            </a:endParaRPr>
          </a:p>
          <a:p>
            <a:r>
              <a:rPr lang="es-ES" sz="2400" b="1" i="1" u="sng" dirty="0">
                <a:solidFill>
                  <a:schemeClr val="accent1">
                    <a:lumMod val="50000"/>
                  </a:schemeClr>
                </a:solidFill>
                <a:latin typeface="TW Cen MT"/>
                <a:ea typeface="+mn-lt"/>
                <a:cs typeface="+mn-lt"/>
              </a:rPr>
              <a:t>Es</a:t>
            </a:r>
            <a:r>
              <a:rPr lang="es-ES" sz="2400" dirty="0">
                <a:solidFill>
                  <a:schemeClr val="accent1">
                    <a:lumMod val="50000"/>
                  </a:schemeClr>
                </a:solidFill>
                <a:latin typeface="TW Cen MT"/>
                <a:ea typeface="+mn-lt"/>
                <a:cs typeface="+mn-lt"/>
              </a:rPr>
              <a:t> mi gato.    </a:t>
            </a:r>
            <a:r>
              <a:rPr lang="es-ES" sz="2400" i="1" dirty="0" err="1">
                <a:solidFill>
                  <a:schemeClr val="tx1"/>
                </a:solidFill>
                <a:latin typeface="TW Cen MT"/>
                <a:ea typeface="+mn-lt"/>
                <a:cs typeface="+mn-lt"/>
              </a:rPr>
              <a:t>It</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is</a:t>
            </a:r>
            <a:r>
              <a:rPr lang="es-ES" sz="2400" i="1" dirty="0">
                <a:solidFill>
                  <a:schemeClr val="tx1"/>
                </a:solidFill>
                <a:latin typeface="TW Cen MT"/>
                <a:ea typeface="+mn-lt"/>
                <a:cs typeface="+mn-lt"/>
              </a:rPr>
              <a:t> </a:t>
            </a:r>
            <a:r>
              <a:rPr lang="es-ES" sz="2400" i="1" dirty="0" err="1">
                <a:solidFill>
                  <a:schemeClr val="tx1"/>
                </a:solidFill>
                <a:latin typeface="TW Cen MT"/>
                <a:ea typeface="+mn-lt"/>
                <a:cs typeface="+mn-lt"/>
              </a:rPr>
              <a:t>my</a:t>
            </a:r>
            <a:r>
              <a:rPr lang="es-ES" sz="2400" i="1" dirty="0">
                <a:solidFill>
                  <a:schemeClr val="tx1"/>
                </a:solidFill>
                <a:latin typeface="TW Cen MT"/>
                <a:ea typeface="+mn-lt"/>
                <a:cs typeface="+mn-lt"/>
              </a:rPr>
              <a:t> cat.</a:t>
            </a:r>
            <a:endParaRPr lang="es-ES" sz="2400" i="1" dirty="0">
              <a:solidFill>
                <a:schemeClr val="tx1"/>
              </a:solidFill>
              <a:ea typeface="+mn-lt"/>
              <a:cs typeface="+mn-lt"/>
            </a:endParaRPr>
          </a:p>
          <a:p>
            <a:r>
              <a:rPr lang="es-ES" sz="2400" b="1" dirty="0">
                <a:solidFill>
                  <a:schemeClr val="tx1"/>
                </a:solidFill>
                <a:latin typeface="Candara"/>
                <a:ea typeface="+mn-lt"/>
                <a:cs typeface="+mn-lt"/>
              </a:rPr>
              <a:t>   Profesión ( </a:t>
            </a:r>
            <a:r>
              <a:rPr lang="es-ES" sz="2400" b="1" dirty="0" err="1">
                <a:solidFill>
                  <a:schemeClr val="tx1"/>
                </a:solidFill>
                <a:latin typeface="Candara"/>
                <a:ea typeface="+mn-lt"/>
                <a:cs typeface="+mn-lt"/>
              </a:rPr>
              <a:t>profession</a:t>
            </a:r>
            <a:r>
              <a:rPr lang="es-ES" sz="2400" b="1" dirty="0">
                <a:solidFill>
                  <a:schemeClr val="tx1"/>
                </a:solidFill>
                <a:latin typeface="Candara"/>
                <a:ea typeface="+mn-lt"/>
                <a:cs typeface="+mn-lt"/>
              </a:rPr>
              <a:t>):</a:t>
            </a:r>
            <a:endParaRPr lang="es-ES" sz="2400" b="1" dirty="0">
              <a:solidFill>
                <a:schemeClr val="tx1"/>
              </a:solidFill>
              <a:latin typeface="Candara"/>
            </a:endParaRPr>
          </a:p>
          <a:p>
            <a:r>
              <a:rPr lang="es-ES" sz="2400" dirty="0">
                <a:solidFill>
                  <a:schemeClr val="accent1">
                    <a:lumMod val="50000"/>
                  </a:schemeClr>
                </a:solidFill>
                <a:latin typeface="TW Cen MT"/>
                <a:ea typeface="+mn-lt"/>
                <a:cs typeface="+mn-lt"/>
              </a:rPr>
              <a:t>Tú </a:t>
            </a:r>
            <a:r>
              <a:rPr lang="es-ES" sz="2400" b="1" i="1" u="sng" dirty="0">
                <a:solidFill>
                  <a:schemeClr val="accent1">
                    <a:lumMod val="50000"/>
                  </a:schemeClr>
                </a:solidFill>
                <a:latin typeface="TW Cen MT"/>
                <a:ea typeface="+mn-lt"/>
                <a:cs typeface="+mn-lt"/>
              </a:rPr>
              <a:t>eres</a:t>
            </a:r>
            <a:r>
              <a:rPr lang="es-ES" sz="2400" dirty="0">
                <a:solidFill>
                  <a:schemeClr val="accent1">
                    <a:lumMod val="50000"/>
                  </a:schemeClr>
                </a:solidFill>
                <a:latin typeface="TW Cen MT"/>
                <a:ea typeface="+mn-lt"/>
                <a:cs typeface="+mn-lt"/>
              </a:rPr>
              <a:t> estudiante.    </a:t>
            </a:r>
            <a:r>
              <a:rPr lang="es-ES" sz="2400" i="1" err="1">
                <a:solidFill>
                  <a:schemeClr val="tx1"/>
                </a:solidFill>
                <a:latin typeface="TW Cen MT"/>
                <a:ea typeface="+mn-lt"/>
                <a:cs typeface="+mn-lt"/>
              </a:rPr>
              <a:t>You</a:t>
            </a:r>
            <a:r>
              <a:rPr lang="es-ES" sz="2400" i="1">
                <a:solidFill>
                  <a:schemeClr val="tx1"/>
                </a:solidFill>
                <a:latin typeface="TW Cen MT"/>
                <a:ea typeface="+mn-lt"/>
                <a:cs typeface="+mn-lt"/>
              </a:rPr>
              <a:t> are a </a:t>
            </a:r>
            <a:r>
              <a:rPr lang="es-ES" sz="2400" i="1" dirty="0">
                <a:solidFill>
                  <a:schemeClr val="tx1"/>
                </a:solidFill>
                <a:latin typeface="TW Cen MT"/>
                <a:ea typeface="+mn-lt"/>
                <a:cs typeface="+mn-lt"/>
              </a:rPr>
              <a:t>student</a:t>
            </a:r>
            <a:endParaRPr lang="es-ES" i="1" dirty="0" err="1">
              <a:solidFill>
                <a:schemeClr val="tx1"/>
              </a:solidFill>
            </a:endParaRPr>
          </a:p>
          <a:p>
            <a:r>
              <a:rPr lang="es-ES" sz="2400" b="1" dirty="0">
                <a:solidFill>
                  <a:schemeClr val="tx1"/>
                </a:solidFill>
                <a:latin typeface="Candara"/>
                <a:ea typeface="+mn-lt"/>
                <a:cs typeface="+mn-lt"/>
              </a:rPr>
              <a:t>   Tiempo ( time):</a:t>
            </a:r>
          </a:p>
          <a:p>
            <a:pPr>
              <a:lnSpc>
                <a:spcPct val="90000"/>
              </a:lnSpc>
              <a:spcBef>
                <a:spcPct val="0"/>
              </a:spcBef>
            </a:pPr>
            <a:r>
              <a:rPr lang="es-ES" sz="2400" dirty="0">
                <a:solidFill>
                  <a:schemeClr val="accent1">
                    <a:lumMod val="50000"/>
                  </a:schemeClr>
                </a:solidFill>
                <a:latin typeface="TW Cen MT"/>
              </a:rPr>
              <a:t>Hoy </a:t>
            </a:r>
            <a:r>
              <a:rPr lang="es-ES" sz="2400" b="1" i="1" u="sng" dirty="0">
                <a:solidFill>
                  <a:schemeClr val="accent1">
                    <a:lumMod val="50000"/>
                  </a:schemeClr>
                </a:solidFill>
                <a:latin typeface="TW Cen MT"/>
              </a:rPr>
              <a:t>es</a:t>
            </a:r>
            <a:r>
              <a:rPr lang="es-ES" sz="2400" dirty="0">
                <a:solidFill>
                  <a:schemeClr val="accent1">
                    <a:lumMod val="50000"/>
                  </a:schemeClr>
                </a:solidFill>
                <a:latin typeface="TW Cen MT"/>
              </a:rPr>
              <a:t> sábado.    </a:t>
            </a:r>
            <a:r>
              <a:rPr lang="es-ES" sz="2400" i="1" dirty="0" err="1">
                <a:solidFill>
                  <a:schemeClr val="tx1"/>
                </a:solidFill>
                <a:latin typeface="TW Cen MT"/>
              </a:rPr>
              <a:t>Today</a:t>
            </a:r>
            <a:r>
              <a:rPr lang="es-ES" sz="2400" i="1" dirty="0">
                <a:solidFill>
                  <a:schemeClr val="tx1"/>
                </a:solidFill>
                <a:latin typeface="TW Cen MT"/>
              </a:rPr>
              <a:t> </a:t>
            </a:r>
            <a:r>
              <a:rPr lang="es-ES" sz="2400" i="1" dirty="0" err="1">
                <a:solidFill>
                  <a:schemeClr val="tx1"/>
                </a:solidFill>
                <a:latin typeface="TW Cen MT"/>
              </a:rPr>
              <a:t>is</a:t>
            </a:r>
            <a:r>
              <a:rPr lang="es-ES" sz="2400" i="1" dirty="0">
                <a:solidFill>
                  <a:schemeClr val="tx1"/>
                </a:solidFill>
                <a:latin typeface="TW Cen MT"/>
              </a:rPr>
              <a:t> </a:t>
            </a:r>
            <a:r>
              <a:rPr lang="es-ES" sz="2400" i="1" dirty="0" err="1">
                <a:solidFill>
                  <a:schemeClr val="tx1"/>
                </a:solidFill>
                <a:latin typeface="TW Cen MT"/>
              </a:rPr>
              <a:t>Saturday</a:t>
            </a:r>
            <a:endParaRPr lang="es-ES" sz="2400" i="1" dirty="0" err="1">
              <a:solidFill>
                <a:schemeClr val="tx1"/>
              </a:solidFill>
              <a:ea typeface="+mn-lt"/>
              <a:cs typeface="+mn-lt"/>
            </a:endParaRPr>
          </a:p>
          <a:p>
            <a:pPr>
              <a:lnSpc>
                <a:spcPct val="90000"/>
              </a:lnSpc>
              <a:spcBef>
                <a:spcPct val="0"/>
              </a:spcBef>
            </a:pPr>
            <a:r>
              <a:rPr lang="es-ES" sz="2400" b="1" i="1" u="sng" dirty="0">
                <a:solidFill>
                  <a:schemeClr val="accent1">
                    <a:lumMod val="50000"/>
                  </a:schemeClr>
                </a:solidFill>
                <a:latin typeface="TW Cen MT"/>
              </a:rPr>
              <a:t>Son</a:t>
            </a:r>
            <a:r>
              <a:rPr lang="es-ES" sz="2400" dirty="0">
                <a:solidFill>
                  <a:schemeClr val="accent1">
                    <a:lumMod val="50000"/>
                  </a:schemeClr>
                </a:solidFill>
                <a:latin typeface="TW Cen MT"/>
              </a:rPr>
              <a:t> las dos de la tarde. </a:t>
            </a:r>
            <a:endParaRPr lang="es-ES" sz="2400" i="1" dirty="0" err="1">
              <a:solidFill>
                <a:schemeClr val="accent1">
                  <a:lumMod val="50000"/>
                </a:schemeClr>
              </a:solidFill>
              <a:latin typeface="Avenir Next LT Pro"/>
            </a:endParaRPr>
          </a:p>
          <a:p>
            <a:pPr>
              <a:lnSpc>
                <a:spcPct val="90000"/>
              </a:lnSpc>
              <a:spcBef>
                <a:spcPct val="0"/>
              </a:spcBef>
            </a:pPr>
            <a:r>
              <a:rPr lang="es-ES" sz="2400" i="1" dirty="0" err="1">
                <a:solidFill>
                  <a:schemeClr val="tx1"/>
                </a:solidFill>
                <a:latin typeface="TW Cen MT"/>
              </a:rPr>
              <a:t>It</a:t>
            </a:r>
            <a:r>
              <a:rPr lang="es-ES" sz="2400" i="1" dirty="0">
                <a:solidFill>
                  <a:schemeClr val="tx1"/>
                </a:solidFill>
                <a:latin typeface="TW Cen MT"/>
              </a:rPr>
              <a:t> </a:t>
            </a:r>
            <a:r>
              <a:rPr lang="es-ES" sz="2400" i="1" dirty="0" err="1">
                <a:solidFill>
                  <a:schemeClr val="tx1"/>
                </a:solidFill>
                <a:latin typeface="TW Cen MT"/>
              </a:rPr>
              <a:t>is</a:t>
            </a:r>
            <a:r>
              <a:rPr lang="es-ES" sz="2400" i="1" dirty="0">
                <a:solidFill>
                  <a:schemeClr val="tx1"/>
                </a:solidFill>
                <a:latin typeface="TW Cen MT"/>
              </a:rPr>
              <a:t> </a:t>
            </a:r>
            <a:r>
              <a:rPr lang="es-ES" sz="2400" i="1" dirty="0" err="1">
                <a:solidFill>
                  <a:schemeClr val="tx1"/>
                </a:solidFill>
                <a:latin typeface="TW Cen MT"/>
              </a:rPr>
              <a:t>two</a:t>
            </a:r>
            <a:r>
              <a:rPr lang="es-ES" sz="2400" i="1" dirty="0">
                <a:solidFill>
                  <a:schemeClr val="tx1"/>
                </a:solidFill>
                <a:latin typeface="TW Cen MT"/>
              </a:rPr>
              <a:t> in </a:t>
            </a:r>
            <a:r>
              <a:rPr lang="es-ES" sz="2400" i="1" dirty="0" err="1">
                <a:solidFill>
                  <a:schemeClr val="tx1"/>
                </a:solidFill>
                <a:latin typeface="TW Cen MT"/>
              </a:rPr>
              <a:t>the</a:t>
            </a:r>
            <a:r>
              <a:rPr lang="es-ES" sz="2400" i="1" dirty="0">
                <a:solidFill>
                  <a:schemeClr val="tx1"/>
                </a:solidFill>
                <a:latin typeface="TW Cen MT"/>
              </a:rPr>
              <a:t> </a:t>
            </a:r>
            <a:r>
              <a:rPr lang="es-ES" sz="2400" i="1" dirty="0" err="1">
                <a:solidFill>
                  <a:schemeClr val="tx1"/>
                </a:solidFill>
                <a:latin typeface="TW Cen MT"/>
              </a:rPr>
              <a:t>afternoon</a:t>
            </a:r>
            <a:endParaRPr lang="es-ES" sz="2400" i="1" dirty="0" err="1">
              <a:solidFill>
                <a:schemeClr val="tx1"/>
              </a:solidFill>
              <a:ea typeface="+mn-lt"/>
              <a:cs typeface="+mn-lt"/>
            </a:endParaRPr>
          </a:p>
          <a:p>
            <a:endParaRPr lang="es-ES" sz="2400" b="1" dirty="0">
              <a:solidFill>
                <a:schemeClr val="tx1"/>
              </a:solidFill>
              <a:latin typeface="Candara"/>
            </a:endParaRPr>
          </a:p>
        </p:txBody>
      </p:sp>
      <p:sp>
        <p:nvSpPr>
          <p:cNvPr id="6" name="Diagrama de flujo: conector 5">
            <a:extLst>
              <a:ext uri="{FF2B5EF4-FFF2-40B4-BE49-F238E27FC236}">
                <a16:creationId xmlns:a16="http://schemas.microsoft.com/office/drawing/2014/main" id="{1C18ADA9-64CC-4B98-B33F-09C996604BB2}"/>
              </a:ext>
            </a:extLst>
          </p:cNvPr>
          <p:cNvSpPr/>
          <p:nvPr/>
        </p:nvSpPr>
        <p:spPr>
          <a:xfrm>
            <a:off x="6280150" y="1780720"/>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Diagrama de flujo: conector 14">
            <a:extLst>
              <a:ext uri="{FF2B5EF4-FFF2-40B4-BE49-F238E27FC236}">
                <a16:creationId xmlns:a16="http://schemas.microsoft.com/office/drawing/2014/main" id="{481030C6-D25C-491A-AC09-FD5E0CFD937E}"/>
              </a:ext>
            </a:extLst>
          </p:cNvPr>
          <p:cNvSpPr/>
          <p:nvPr/>
        </p:nvSpPr>
        <p:spPr>
          <a:xfrm>
            <a:off x="6280149" y="2515506"/>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Diagrama de flujo: conector 16">
            <a:extLst>
              <a:ext uri="{FF2B5EF4-FFF2-40B4-BE49-F238E27FC236}">
                <a16:creationId xmlns:a16="http://schemas.microsoft.com/office/drawing/2014/main" id="{A97855A4-60FA-44A7-9AA1-8B1768557B08}"/>
              </a:ext>
            </a:extLst>
          </p:cNvPr>
          <p:cNvSpPr/>
          <p:nvPr/>
        </p:nvSpPr>
        <p:spPr>
          <a:xfrm>
            <a:off x="6280149" y="3195863"/>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Diagrama de flujo: conector 18">
            <a:extLst>
              <a:ext uri="{FF2B5EF4-FFF2-40B4-BE49-F238E27FC236}">
                <a16:creationId xmlns:a16="http://schemas.microsoft.com/office/drawing/2014/main" id="{03DC7F82-D246-43D1-B602-709BC760E7B5}"/>
              </a:ext>
            </a:extLst>
          </p:cNvPr>
          <p:cNvSpPr/>
          <p:nvPr/>
        </p:nvSpPr>
        <p:spPr>
          <a:xfrm>
            <a:off x="6280149" y="5436506"/>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Diagrama de flujo: conector 20">
            <a:extLst>
              <a:ext uri="{FF2B5EF4-FFF2-40B4-BE49-F238E27FC236}">
                <a16:creationId xmlns:a16="http://schemas.microsoft.com/office/drawing/2014/main" id="{CB1B7FF0-1604-444C-9167-F7DA63149ECE}"/>
              </a:ext>
            </a:extLst>
          </p:cNvPr>
          <p:cNvSpPr/>
          <p:nvPr/>
        </p:nvSpPr>
        <p:spPr>
          <a:xfrm>
            <a:off x="6280149" y="3957862"/>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Diagrama de flujo: conector 22">
            <a:extLst>
              <a:ext uri="{FF2B5EF4-FFF2-40B4-BE49-F238E27FC236}">
                <a16:creationId xmlns:a16="http://schemas.microsoft.com/office/drawing/2014/main" id="{95C1140E-55C6-4442-B035-FE01DE32E17E}"/>
              </a:ext>
            </a:extLst>
          </p:cNvPr>
          <p:cNvSpPr/>
          <p:nvPr/>
        </p:nvSpPr>
        <p:spPr>
          <a:xfrm>
            <a:off x="6280149" y="4719864"/>
            <a:ext cx="127000" cy="13607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0034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48FD678D-9ED2-4590-9AA0-AA08B05E0CA8}"/>
              </a:ext>
            </a:extLst>
          </p:cNvPr>
          <p:cNvSpPr>
            <a:spLocks noGrp="1"/>
          </p:cNvSpPr>
          <p:nvPr>
            <p:ph type="title"/>
          </p:nvPr>
        </p:nvSpPr>
        <p:spPr>
          <a:xfrm>
            <a:off x="97192" y="418787"/>
            <a:ext cx="3771900" cy="5976090"/>
          </a:xfrm>
        </p:spPr>
        <p:txBody>
          <a:bodyPr>
            <a:normAutofit fontScale="90000"/>
          </a:bodyPr>
          <a:lstStyle/>
          <a:p>
            <a:r>
              <a:rPr lang="es-ES" dirty="0" err="1"/>
              <a:t>The</a:t>
            </a:r>
            <a:r>
              <a:rPr lang="es-ES" dirty="0"/>
              <a:t> </a:t>
            </a:r>
            <a:r>
              <a:rPr lang="es-ES" dirty="0" err="1"/>
              <a:t>pronouns</a:t>
            </a:r>
            <a:r>
              <a:rPr lang="es-ES" dirty="0"/>
              <a:t> </a:t>
            </a:r>
            <a:r>
              <a:rPr lang="es-ES" dirty="0" err="1"/>
              <a:t>have</a:t>
            </a:r>
            <a:r>
              <a:rPr lang="es-ES" dirty="0"/>
              <a:t> </a:t>
            </a:r>
            <a:r>
              <a:rPr lang="es-ES" dirty="0" err="1"/>
              <a:t>been</a:t>
            </a:r>
            <a:r>
              <a:rPr lang="es-ES" dirty="0"/>
              <a:t> </a:t>
            </a:r>
            <a:r>
              <a:rPr lang="es-ES" dirty="0" err="1"/>
              <a:t>messed</a:t>
            </a:r>
            <a:r>
              <a:rPr lang="es-ES" dirty="0"/>
              <a:t> up!!</a:t>
            </a:r>
            <a:br>
              <a:rPr lang="es-ES" dirty="0"/>
            </a:br>
            <a:r>
              <a:rPr lang="es-ES" dirty="0"/>
              <a:t> </a:t>
            </a:r>
            <a:br>
              <a:rPr lang="es-ES" dirty="0"/>
            </a:br>
            <a:r>
              <a:rPr lang="es-ES" dirty="0"/>
              <a:t>Match </a:t>
            </a:r>
            <a:r>
              <a:rPr lang="es-ES" dirty="0" err="1"/>
              <a:t>each</a:t>
            </a:r>
            <a:r>
              <a:rPr lang="es-ES" dirty="0"/>
              <a:t> </a:t>
            </a:r>
            <a:r>
              <a:rPr lang="es-ES" dirty="0" err="1"/>
              <a:t>pronoun</a:t>
            </a:r>
            <a:r>
              <a:rPr lang="es-ES" dirty="0"/>
              <a:t> </a:t>
            </a:r>
            <a:r>
              <a:rPr lang="es-ES" dirty="0" err="1"/>
              <a:t>with</a:t>
            </a:r>
            <a:r>
              <a:rPr lang="es-ES" dirty="0"/>
              <a:t> </a:t>
            </a:r>
            <a:r>
              <a:rPr lang="es-ES" dirty="0" err="1"/>
              <a:t>its</a:t>
            </a:r>
            <a:r>
              <a:rPr lang="es-ES" dirty="0"/>
              <a:t> </a:t>
            </a:r>
            <a:r>
              <a:rPr lang="es-ES" dirty="0" err="1"/>
              <a:t>verb</a:t>
            </a:r>
            <a:r>
              <a:rPr lang="es-ES" dirty="0"/>
              <a:t> </a:t>
            </a:r>
            <a:r>
              <a:rPr lang="es-ES" dirty="0" err="1"/>
              <a:t>form</a:t>
            </a:r>
            <a:r>
              <a:rPr lang="es-ES" dirty="0"/>
              <a:t> and </a:t>
            </a:r>
            <a:r>
              <a:rPr lang="es-ES" dirty="0" err="1"/>
              <a:t>write</a:t>
            </a:r>
            <a:r>
              <a:rPr lang="es-ES" dirty="0"/>
              <a:t> </a:t>
            </a:r>
            <a:r>
              <a:rPr lang="es-ES" dirty="0" err="1"/>
              <a:t>it</a:t>
            </a:r>
            <a:r>
              <a:rPr lang="es-ES" dirty="0"/>
              <a:t> </a:t>
            </a:r>
            <a:r>
              <a:rPr lang="es-ES" dirty="0" err="1"/>
              <a:t>correctly</a:t>
            </a:r>
            <a:r>
              <a:rPr lang="es-ES" dirty="0"/>
              <a:t> as in </a:t>
            </a:r>
            <a:r>
              <a:rPr lang="es-ES" dirty="0" err="1"/>
              <a:t>the</a:t>
            </a:r>
            <a:r>
              <a:rPr lang="es-ES" dirty="0"/>
              <a:t> </a:t>
            </a:r>
            <a:r>
              <a:rPr lang="es-ES" dirty="0" err="1"/>
              <a:t>example</a:t>
            </a:r>
            <a:r>
              <a:rPr lang="es-ES" dirty="0"/>
              <a:t>.</a:t>
            </a:r>
            <a:endParaRPr lang="es-E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a 4">
            <a:extLst>
              <a:ext uri="{FF2B5EF4-FFF2-40B4-BE49-F238E27FC236}">
                <a16:creationId xmlns:a16="http://schemas.microsoft.com/office/drawing/2014/main" id="{3CB333D7-613A-47A0-B371-D3F70C886718}"/>
              </a:ext>
            </a:extLst>
          </p:cNvPr>
          <p:cNvGraphicFramePr>
            <a:graphicFrameLocks/>
          </p:cNvGraphicFramePr>
          <p:nvPr>
            <p:extLst>
              <p:ext uri="{D42A27DB-BD31-4B8C-83A1-F6EECF244321}">
                <p14:modId xmlns:p14="http://schemas.microsoft.com/office/powerpoint/2010/main" val="2652318193"/>
              </p:ext>
            </p:extLst>
          </p:nvPr>
        </p:nvGraphicFramePr>
        <p:xfrm>
          <a:off x="7692992" y="1504169"/>
          <a:ext cx="1791747" cy="4143278"/>
        </p:xfrm>
        <a:graphic>
          <a:graphicData uri="http://schemas.openxmlformats.org/drawingml/2006/table">
            <a:tbl>
              <a:tblPr firstRow="1" bandRow="1">
                <a:tableStyleId>{BC89EF96-8CEA-46FF-86C4-4CE0E7609802}</a:tableStyleId>
              </a:tblPr>
              <a:tblGrid>
                <a:gridCol w="1791747">
                  <a:extLst>
                    <a:ext uri="{9D8B030D-6E8A-4147-A177-3AD203B41FA5}">
                      <a16:colId xmlns:a16="http://schemas.microsoft.com/office/drawing/2014/main" val="1541670377"/>
                    </a:ext>
                  </a:extLst>
                </a:gridCol>
              </a:tblGrid>
              <a:tr h="608894">
                <a:tc>
                  <a:txBody>
                    <a:bodyPr/>
                    <a:lstStyle/>
                    <a:p>
                      <a:pPr algn="ctr"/>
                      <a:r>
                        <a:rPr lang="es-ES" sz="2400" b="1" dirty="0">
                          <a:latin typeface="Candara"/>
                        </a:rPr>
                        <a:t>SOY</a:t>
                      </a:r>
                    </a:p>
                  </a:txBody>
                  <a:tcPr/>
                </a:tc>
                <a:extLst>
                  <a:ext uri="{0D108BD9-81ED-4DB2-BD59-A6C34878D82A}">
                    <a16:rowId xmlns:a16="http://schemas.microsoft.com/office/drawing/2014/main" val="404845664"/>
                  </a:ext>
                </a:extLst>
              </a:tr>
              <a:tr h="608894">
                <a:tc>
                  <a:txBody>
                    <a:bodyPr/>
                    <a:lstStyle/>
                    <a:p>
                      <a:pPr algn="ctr"/>
                      <a:r>
                        <a:rPr lang="es-ES" sz="2400" b="1" dirty="0">
                          <a:latin typeface="Candara"/>
                        </a:rPr>
                        <a:t>ERES</a:t>
                      </a:r>
                    </a:p>
                  </a:txBody>
                  <a:tcPr/>
                </a:tc>
                <a:extLst>
                  <a:ext uri="{0D108BD9-81ED-4DB2-BD59-A6C34878D82A}">
                    <a16:rowId xmlns:a16="http://schemas.microsoft.com/office/drawing/2014/main" val="1705375983"/>
                  </a:ext>
                </a:extLst>
              </a:tr>
              <a:tr h="790862">
                <a:tc>
                  <a:txBody>
                    <a:bodyPr/>
                    <a:lstStyle/>
                    <a:p>
                      <a:pPr algn="ctr"/>
                      <a:r>
                        <a:rPr lang="es-ES" sz="2400" b="1" dirty="0">
                          <a:latin typeface="Candara"/>
                        </a:rPr>
                        <a:t>ES</a:t>
                      </a:r>
                    </a:p>
                  </a:txBody>
                  <a:tcPr/>
                </a:tc>
                <a:extLst>
                  <a:ext uri="{0D108BD9-81ED-4DB2-BD59-A6C34878D82A}">
                    <a16:rowId xmlns:a16="http://schemas.microsoft.com/office/drawing/2014/main" val="2911736128"/>
                  </a:ext>
                </a:extLst>
              </a:tr>
              <a:tr h="762867">
                <a:tc>
                  <a:txBody>
                    <a:bodyPr/>
                    <a:lstStyle/>
                    <a:p>
                      <a:pPr algn="ctr"/>
                      <a:r>
                        <a:rPr lang="es-ES" sz="2400" b="1" dirty="0">
                          <a:latin typeface="Candara"/>
                        </a:rPr>
                        <a:t>SOMOS</a:t>
                      </a:r>
                    </a:p>
                  </a:txBody>
                  <a:tcPr/>
                </a:tc>
                <a:extLst>
                  <a:ext uri="{0D108BD9-81ED-4DB2-BD59-A6C34878D82A}">
                    <a16:rowId xmlns:a16="http://schemas.microsoft.com/office/drawing/2014/main" val="2706983349"/>
                  </a:ext>
                </a:extLst>
              </a:tr>
              <a:tr h="762867">
                <a:tc>
                  <a:txBody>
                    <a:bodyPr/>
                    <a:lstStyle/>
                    <a:p>
                      <a:pPr algn="ctr"/>
                      <a:r>
                        <a:rPr lang="es-ES" sz="2400" b="1" dirty="0">
                          <a:latin typeface="Candara"/>
                        </a:rPr>
                        <a:t>SOIS</a:t>
                      </a:r>
                    </a:p>
                  </a:txBody>
                  <a:tcPr/>
                </a:tc>
                <a:extLst>
                  <a:ext uri="{0D108BD9-81ED-4DB2-BD59-A6C34878D82A}">
                    <a16:rowId xmlns:a16="http://schemas.microsoft.com/office/drawing/2014/main" val="3264451886"/>
                  </a:ext>
                </a:extLst>
              </a:tr>
              <a:tr h="608894">
                <a:tc>
                  <a:txBody>
                    <a:bodyPr/>
                    <a:lstStyle/>
                    <a:p>
                      <a:pPr algn="ctr"/>
                      <a:r>
                        <a:rPr lang="es-ES" sz="2400" b="1" dirty="0">
                          <a:latin typeface="Candara"/>
                        </a:rPr>
                        <a:t>SON</a:t>
                      </a:r>
                    </a:p>
                  </a:txBody>
                  <a:tcPr/>
                </a:tc>
                <a:extLst>
                  <a:ext uri="{0D108BD9-81ED-4DB2-BD59-A6C34878D82A}">
                    <a16:rowId xmlns:a16="http://schemas.microsoft.com/office/drawing/2014/main" val="1910915484"/>
                  </a:ext>
                </a:extLst>
              </a:tr>
            </a:tbl>
          </a:graphicData>
        </a:graphic>
      </p:graphicFrame>
      <p:graphicFrame>
        <p:nvGraphicFramePr>
          <p:cNvPr id="6" name="Tabla 5">
            <a:extLst>
              <a:ext uri="{FF2B5EF4-FFF2-40B4-BE49-F238E27FC236}">
                <a16:creationId xmlns:a16="http://schemas.microsoft.com/office/drawing/2014/main" id="{C3EA487D-89CC-4B66-9EE6-AB60522FC46C}"/>
              </a:ext>
            </a:extLst>
          </p:cNvPr>
          <p:cNvGraphicFramePr>
            <a:graphicFrameLocks noGrp="1"/>
          </p:cNvGraphicFramePr>
          <p:nvPr>
            <p:extLst>
              <p:ext uri="{D42A27DB-BD31-4B8C-83A1-F6EECF244321}">
                <p14:modId xmlns:p14="http://schemas.microsoft.com/office/powerpoint/2010/main" val="491468064"/>
              </p:ext>
            </p:extLst>
          </p:nvPr>
        </p:nvGraphicFramePr>
        <p:xfrm>
          <a:off x="4216948" y="1548683"/>
          <a:ext cx="2266247" cy="4053840"/>
        </p:xfrm>
        <a:graphic>
          <a:graphicData uri="http://schemas.openxmlformats.org/drawingml/2006/table">
            <a:tbl>
              <a:tblPr firstRow="1" bandRow="1">
                <a:tableStyleId>{5C22544A-7EE6-4342-B048-85BDC9FD1C3A}</a:tableStyleId>
              </a:tblPr>
              <a:tblGrid>
                <a:gridCol w="2266247">
                  <a:extLst>
                    <a:ext uri="{9D8B030D-6E8A-4147-A177-3AD203B41FA5}">
                      <a16:colId xmlns:a16="http://schemas.microsoft.com/office/drawing/2014/main" val="3478438856"/>
                    </a:ext>
                  </a:extLst>
                </a:gridCol>
              </a:tblGrid>
              <a:tr h="741433">
                <a:tc>
                  <a:txBody>
                    <a:bodyPr/>
                    <a:lstStyle/>
                    <a:p>
                      <a:pPr algn="ctr" rtl="0" fontAlgn="base"/>
                      <a:r>
                        <a:rPr lang="es-ES">
                          <a:effectLst/>
                        </a:rPr>
                        <a:t>NOSOTROS ​</a:t>
                      </a:r>
                    </a:p>
                    <a:p>
                      <a:pPr algn="ctr" rtl="0" fontAlgn="base"/>
                      <a:r>
                        <a:rPr lang="es-ES">
                          <a:effectLst/>
                        </a:rPr>
                        <a:t>(we)</a:t>
                      </a:r>
                      <a:endParaRPr lang="es-ES" b="1">
                        <a:effectLst/>
                      </a:endParaRPr>
                    </a:p>
                  </a:txBody>
                  <a:tcPr/>
                </a:tc>
                <a:extLst>
                  <a:ext uri="{0D108BD9-81ED-4DB2-BD59-A6C34878D82A}">
                    <a16:rowId xmlns:a16="http://schemas.microsoft.com/office/drawing/2014/main" val="725340178"/>
                  </a:ext>
                </a:extLst>
              </a:tr>
              <a:tr h="741433">
                <a:tc>
                  <a:txBody>
                    <a:bodyPr/>
                    <a:lstStyle/>
                    <a:p>
                      <a:pPr algn="ctr" rtl="0" fontAlgn="base"/>
                      <a:r>
                        <a:rPr lang="es-ES">
                          <a:effectLst/>
                        </a:rPr>
                        <a:t>VOSOTROS ​</a:t>
                      </a:r>
                    </a:p>
                    <a:p>
                      <a:pPr algn="ctr" rtl="0" fontAlgn="base"/>
                      <a:r>
                        <a:rPr lang="es-ES">
                          <a:effectLst/>
                        </a:rPr>
                        <a:t>(you)​</a:t>
                      </a:r>
                    </a:p>
                  </a:txBody>
                  <a:tcPr/>
                </a:tc>
                <a:extLst>
                  <a:ext uri="{0D108BD9-81ED-4DB2-BD59-A6C34878D82A}">
                    <a16:rowId xmlns:a16="http://schemas.microsoft.com/office/drawing/2014/main" val="901176497"/>
                  </a:ext>
                </a:extLst>
              </a:tr>
              <a:tr h="596555">
                <a:tc>
                  <a:txBody>
                    <a:bodyPr/>
                    <a:lstStyle/>
                    <a:p>
                      <a:pPr algn="ctr" rtl="0" fontAlgn="base"/>
                      <a:r>
                        <a:rPr lang="es-ES">
                          <a:effectLst/>
                        </a:rPr>
                        <a:t>TÚ  (you)</a:t>
                      </a:r>
                    </a:p>
                  </a:txBody>
                  <a:tcPr/>
                </a:tc>
                <a:extLst>
                  <a:ext uri="{0D108BD9-81ED-4DB2-BD59-A6C34878D82A}">
                    <a16:rowId xmlns:a16="http://schemas.microsoft.com/office/drawing/2014/main" val="683984052"/>
                  </a:ext>
                </a:extLst>
              </a:tr>
              <a:tr h="654843">
                <a:tc>
                  <a:txBody>
                    <a:bodyPr/>
                    <a:lstStyle/>
                    <a:p>
                      <a:pPr algn="ctr" rtl="0" fontAlgn="base"/>
                      <a:r>
                        <a:rPr lang="es-ES">
                          <a:effectLst/>
                        </a:rPr>
                        <a:t>ELLOS (they)​</a:t>
                      </a:r>
                    </a:p>
                  </a:txBody>
                  <a:tcPr/>
                </a:tc>
                <a:extLst>
                  <a:ext uri="{0D108BD9-81ED-4DB2-BD59-A6C34878D82A}">
                    <a16:rowId xmlns:a16="http://schemas.microsoft.com/office/drawing/2014/main" val="336612144"/>
                  </a:ext>
                </a:extLst>
              </a:tr>
              <a:tr h="664733">
                <a:tc>
                  <a:txBody>
                    <a:bodyPr/>
                    <a:lstStyle/>
                    <a:p>
                      <a:pPr algn="ctr" rtl="0" fontAlgn="base"/>
                      <a:r>
                        <a:rPr lang="es-ES">
                          <a:effectLst/>
                        </a:rPr>
                        <a:t>ÉL /ELLA ​</a:t>
                      </a:r>
                    </a:p>
                    <a:p>
                      <a:pPr algn="ctr" rtl="0" fontAlgn="base"/>
                      <a:r>
                        <a:rPr lang="es-ES">
                          <a:effectLst/>
                        </a:rPr>
                        <a:t> (he /she)​</a:t>
                      </a:r>
                    </a:p>
                  </a:txBody>
                  <a:tcPr/>
                </a:tc>
                <a:extLst>
                  <a:ext uri="{0D108BD9-81ED-4DB2-BD59-A6C34878D82A}">
                    <a16:rowId xmlns:a16="http://schemas.microsoft.com/office/drawing/2014/main" val="3199366984"/>
                  </a:ext>
                </a:extLst>
              </a:tr>
              <a:tr h="654843">
                <a:tc>
                  <a:txBody>
                    <a:bodyPr/>
                    <a:lstStyle/>
                    <a:p>
                      <a:pPr algn="ctr" rtl="0" fontAlgn="base"/>
                      <a:r>
                        <a:rPr lang="es-ES">
                          <a:effectLst/>
                        </a:rPr>
                        <a:t>YO (I)​</a:t>
                      </a:r>
                    </a:p>
                  </a:txBody>
                  <a:tcPr/>
                </a:tc>
                <a:extLst>
                  <a:ext uri="{0D108BD9-81ED-4DB2-BD59-A6C34878D82A}">
                    <a16:rowId xmlns:a16="http://schemas.microsoft.com/office/drawing/2014/main" val="3066803096"/>
                  </a:ext>
                </a:extLst>
              </a:tr>
            </a:tbl>
          </a:graphicData>
        </a:graphic>
      </p:graphicFrame>
      <p:graphicFrame>
        <p:nvGraphicFramePr>
          <p:cNvPr id="11" name="Tabla 12">
            <a:extLst>
              <a:ext uri="{FF2B5EF4-FFF2-40B4-BE49-F238E27FC236}">
                <a16:creationId xmlns:a16="http://schemas.microsoft.com/office/drawing/2014/main" id="{4F63B87B-03C1-4307-9D73-2854D88129DD}"/>
              </a:ext>
            </a:extLst>
          </p:cNvPr>
          <p:cNvGraphicFramePr>
            <a:graphicFrameLocks noGrp="1"/>
          </p:cNvGraphicFramePr>
          <p:nvPr>
            <p:extLst>
              <p:ext uri="{D42A27DB-BD31-4B8C-83A1-F6EECF244321}">
                <p14:modId xmlns:p14="http://schemas.microsoft.com/office/powerpoint/2010/main" val="3166424191"/>
              </p:ext>
            </p:extLst>
          </p:nvPr>
        </p:nvGraphicFramePr>
        <p:xfrm>
          <a:off x="9516494" y="1493236"/>
          <a:ext cx="2597600" cy="4144944"/>
        </p:xfrm>
        <a:graphic>
          <a:graphicData uri="http://schemas.openxmlformats.org/drawingml/2006/table">
            <a:tbl>
              <a:tblPr firstRow="1" bandRow="1">
                <a:tableStyleId>{3B4B98B0-60AC-42C2-AFA5-B58CD77FA1E5}</a:tableStyleId>
              </a:tblPr>
              <a:tblGrid>
                <a:gridCol w="2597600">
                  <a:extLst>
                    <a:ext uri="{9D8B030D-6E8A-4147-A177-3AD203B41FA5}">
                      <a16:colId xmlns:a16="http://schemas.microsoft.com/office/drawing/2014/main" val="3256063800"/>
                    </a:ext>
                  </a:extLst>
                </a:gridCol>
              </a:tblGrid>
              <a:tr h="690824">
                <a:tc>
                  <a:txBody>
                    <a:bodyPr/>
                    <a:lstStyle/>
                    <a:p>
                      <a:r>
                        <a:rPr lang="es-ES"/>
                        <a:t>     Yo soy</a:t>
                      </a:r>
                    </a:p>
                  </a:txBody>
                  <a:tcPr/>
                </a:tc>
                <a:extLst>
                  <a:ext uri="{0D108BD9-81ED-4DB2-BD59-A6C34878D82A}">
                    <a16:rowId xmlns:a16="http://schemas.microsoft.com/office/drawing/2014/main" val="1680053754"/>
                  </a:ext>
                </a:extLst>
              </a:tr>
              <a:tr h="690824">
                <a:tc>
                  <a:txBody>
                    <a:bodyPr/>
                    <a:lstStyle/>
                    <a:p>
                      <a:endParaRPr lang="es-ES"/>
                    </a:p>
                  </a:txBody>
                  <a:tcPr/>
                </a:tc>
                <a:extLst>
                  <a:ext uri="{0D108BD9-81ED-4DB2-BD59-A6C34878D82A}">
                    <a16:rowId xmlns:a16="http://schemas.microsoft.com/office/drawing/2014/main" val="3556007979"/>
                  </a:ext>
                </a:extLst>
              </a:tr>
              <a:tr h="690824">
                <a:tc>
                  <a:txBody>
                    <a:bodyPr/>
                    <a:lstStyle/>
                    <a:p>
                      <a:endParaRPr lang="es-ES"/>
                    </a:p>
                  </a:txBody>
                  <a:tcPr/>
                </a:tc>
                <a:extLst>
                  <a:ext uri="{0D108BD9-81ED-4DB2-BD59-A6C34878D82A}">
                    <a16:rowId xmlns:a16="http://schemas.microsoft.com/office/drawing/2014/main" val="3015212689"/>
                  </a:ext>
                </a:extLst>
              </a:tr>
              <a:tr h="690824">
                <a:tc>
                  <a:txBody>
                    <a:bodyPr/>
                    <a:lstStyle/>
                    <a:p>
                      <a:endParaRPr lang="es-ES"/>
                    </a:p>
                  </a:txBody>
                  <a:tcPr/>
                </a:tc>
                <a:extLst>
                  <a:ext uri="{0D108BD9-81ED-4DB2-BD59-A6C34878D82A}">
                    <a16:rowId xmlns:a16="http://schemas.microsoft.com/office/drawing/2014/main" val="714456877"/>
                  </a:ext>
                </a:extLst>
              </a:tr>
              <a:tr h="690824">
                <a:tc>
                  <a:txBody>
                    <a:bodyPr/>
                    <a:lstStyle/>
                    <a:p>
                      <a:endParaRPr lang="es-ES"/>
                    </a:p>
                  </a:txBody>
                  <a:tcPr/>
                </a:tc>
                <a:extLst>
                  <a:ext uri="{0D108BD9-81ED-4DB2-BD59-A6C34878D82A}">
                    <a16:rowId xmlns:a16="http://schemas.microsoft.com/office/drawing/2014/main" val="2363019613"/>
                  </a:ext>
                </a:extLst>
              </a:tr>
              <a:tr h="690824">
                <a:tc>
                  <a:txBody>
                    <a:bodyPr/>
                    <a:lstStyle/>
                    <a:p>
                      <a:endParaRPr lang="es-ES"/>
                    </a:p>
                  </a:txBody>
                  <a:tcPr/>
                </a:tc>
                <a:extLst>
                  <a:ext uri="{0D108BD9-81ED-4DB2-BD59-A6C34878D82A}">
                    <a16:rowId xmlns:a16="http://schemas.microsoft.com/office/drawing/2014/main" val="1910169118"/>
                  </a:ext>
                </a:extLst>
              </a:tr>
            </a:tbl>
          </a:graphicData>
        </a:graphic>
      </p:graphicFrame>
      <p:cxnSp>
        <p:nvCxnSpPr>
          <p:cNvPr id="14" name="Conector recto de flecha 13">
            <a:extLst>
              <a:ext uri="{FF2B5EF4-FFF2-40B4-BE49-F238E27FC236}">
                <a16:creationId xmlns:a16="http://schemas.microsoft.com/office/drawing/2014/main" id="{588D32FE-2E54-42CE-8D50-4A5721C345AE}"/>
              </a:ext>
            </a:extLst>
          </p:cNvPr>
          <p:cNvCxnSpPr/>
          <p:nvPr/>
        </p:nvCxnSpPr>
        <p:spPr>
          <a:xfrm flipV="1">
            <a:off x="6136093" y="1769657"/>
            <a:ext cx="1490330" cy="33917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6896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CEA258D7-C76C-4D4E-80C6-12C619CF3BCC}"/>
              </a:ext>
            </a:extLst>
          </p:cNvPr>
          <p:cNvSpPr>
            <a:spLocks noGrp="1"/>
          </p:cNvSpPr>
          <p:nvPr>
            <p:ph type="title"/>
          </p:nvPr>
        </p:nvSpPr>
        <p:spPr>
          <a:xfrm>
            <a:off x="1498135" y="1233241"/>
            <a:ext cx="3875505" cy="4064628"/>
          </a:xfrm>
        </p:spPr>
        <p:txBody>
          <a:bodyPr>
            <a:normAutofit/>
          </a:bodyPr>
          <a:lstStyle/>
          <a:p>
            <a:r>
              <a:rPr lang="es-ES" dirty="0">
                <a:ea typeface="+mj-lt"/>
                <a:cs typeface="+mj-lt"/>
              </a:rPr>
              <a:t>  Choose which is the correct </a:t>
            </a:r>
            <a:r>
              <a:rPr lang="es-ES">
                <a:ea typeface="+mj-lt"/>
                <a:cs typeface="+mj-lt"/>
              </a:rPr>
              <a:t>verb form. Pay </a:t>
            </a:r>
            <a:r>
              <a:rPr lang="es-ES" dirty="0">
                <a:ea typeface="+mj-lt"/>
                <a:cs typeface="+mj-lt"/>
              </a:rPr>
              <a:t>close attention to the pronoun</a:t>
            </a:r>
            <a:endParaRPr lang="es-ES" dirty="0"/>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F2276D07-6D61-44BC-9C38-43D1420EEE5F}"/>
              </a:ext>
            </a:extLst>
          </p:cNvPr>
          <p:cNvSpPr>
            <a:spLocks noGrp="1"/>
          </p:cNvSpPr>
          <p:nvPr>
            <p:ph idx="1"/>
          </p:nvPr>
        </p:nvSpPr>
        <p:spPr>
          <a:xfrm>
            <a:off x="5696858" y="539665"/>
            <a:ext cx="6527798" cy="5515278"/>
          </a:xfrm>
        </p:spPr>
        <p:txBody>
          <a:bodyPr vert="horz" lIns="91440" tIns="45720" rIns="91440" bIns="45720" rtlCol="0" anchor="t">
            <a:noAutofit/>
          </a:bodyPr>
          <a:lstStyle/>
          <a:p>
            <a:r>
              <a:rPr lang="es-ES" sz="3600" b="1">
                <a:latin typeface="Candara"/>
              </a:rPr>
              <a:t>El lápiz ( son / es ) mío.</a:t>
            </a:r>
          </a:p>
          <a:p>
            <a:r>
              <a:rPr lang="es-ES" sz="3600" b="1">
                <a:latin typeface="Candara"/>
              </a:rPr>
              <a:t>Vosotros ( somos/ sois) tímidos</a:t>
            </a:r>
          </a:p>
          <a:p>
            <a:r>
              <a:rPr lang="es-ES" sz="3600" b="1">
                <a:latin typeface="Candara"/>
              </a:rPr>
              <a:t>Ellos (son / es) italianos.</a:t>
            </a:r>
          </a:p>
          <a:p>
            <a:r>
              <a:rPr lang="es-ES" sz="3600" b="1">
                <a:latin typeface="Candara"/>
              </a:rPr>
              <a:t>Nosotros (somos / soy) profesores.</a:t>
            </a:r>
          </a:p>
          <a:p>
            <a:r>
              <a:rPr lang="es-ES" sz="3600" b="1">
                <a:latin typeface="Candara"/>
              </a:rPr>
              <a:t>Tú (somos / eres) rubio.</a:t>
            </a:r>
          </a:p>
          <a:p>
            <a:r>
              <a:rPr lang="es-ES" sz="3600" b="1">
                <a:latin typeface="Candara"/>
              </a:rPr>
              <a:t>Ella (es / soy) alta.</a:t>
            </a:r>
          </a:p>
          <a:p>
            <a:r>
              <a:rPr lang="es-ES" sz="3600" b="1">
                <a:latin typeface="Candara"/>
              </a:rPr>
              <a:t>Vosotros (son /sois) solidarios.</a:t>
            </a:r>
          </a:p>
          <a:p>
            <a:r>
              <a:rPr lang="es-ES" sz="3600" b="1">
                <a:latin typeface="Candara"/>
              </a:rPr>
              <a:t>Yo (es / soy) ordenada.</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Estrella: 5 puntas 3">
            <a:extLst>
              <a:ext uri="{FF2B5EF4-FFF2-40B4-BE49-F238E27FC236}">
                <a16:creationId xmlns:a16="http://schemas.microsoft.com/office/drawing/2014/main" id="{BF69919B-6202-4721-8277-9801C93D0E54}"/>
              </a:ext>
            </a:extLst>
          </p:cNvPr>
          <p:cNvSpPr/>
          <p:nvPr/>
        </p:nvSpPr>
        <p:spPr>
          <a:xfrm>
            <a:off x="1130300" y="1683657"/>
            <a:ext cx="734786" cy="571500"/>
          </a:xfrm>
          <a:prstGeom prst="star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1282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FE2AF-C416-4C9A-90E5-F6ED223DC1DC}"/>
              </a:ext>
            </a:extLst>
          </p:cNvPr>
          <p:cNvSpPr>
            <a:spLocks noGrp="1"/>
          </p:cNvSpPr>
          <p:nvPr>
            <p:ph type="title"/>
          </p:nvPr>
        </p:nvSpPr>
        <p:spPr>
          <a:xfrm>
            <a:off x="457199" y="365125"/>
            <a:ext cx="11694886" cy="971778"/>
          </a:xfrm>
        </p:spPr>
        <p:txBody>
          <a:bodyPr>
            <a:normAutofit/>
          </a:bodyPr>
          <a:lstStyle/>
          <a:p>
            <a:r>
              <a:rPr lang="es-ES" sz="3600" b="1">
                <a:solidFill>
                  <a:schemeClr val="accent1">
                    <a:lumMod val="50000"/>
                  </a:schemeClr>
                </a:solidFill>
                <a:latin typeface="Candara"/>
                <a:ea typeface="+mj-lt"/>
                <a:cs typeface="+mj-lt"/>
              </a:rPr>
              <a:t>Complete the sentences using the correct verb 'SER' form.</a:t>
            </a:r>
            <a:endParaRPr lang="es-ES" sz="3600" b="1">
              <a:solidFill>
                <a:schemeClr val="accent1">
                  <a:lumMod val="50000"/>
                </a:schemeClr>
              </a:solidFill>
              <a:latin typeface="Candara"/>
            </a:endParaRPr>
          </a:p>
        </p:txBody>
      </p:sp>
      <p:sp>
        <p:nvSpPr>
          <p:cNvPr id="4" name="Estrella: 5 puntas 3">
            <a:extLst>
              <a:ext uri="{FF2B5EF4-FFF2-40B4-BE49-F238E27FC236}">
                <a16:creationId xmlns:a16="http://schemas.microsoft.com/office/drawing/2014/main" id="{112C0B86-EFCA-44CD-8FD0-C9C8EB5E7A4B}"/>
              </a:ext>
            </a:extLst>
          </p:cNvPr>
          <p:cNvSpPr/>
          <p:nvPr/>
        </p:nvSpPr>
        <p:spPr>
          <a:xfrm>
            <a:off x="59872" y="576942"/>
            <a:ext cx="426358" cy="390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C841B3C4-B04E-496F-9216-C5A4B4AF6048}"/>
              </a:ext>
            </a:extLst>
          </p:cNvPr>
          <p:cNvSpPr/>
          <p:nvPr/>
        </p:nvSpPr>
        <p:spPr>
          <a:xfrm>
            <a:off x="2887890" y="1336675"/>
            <a:ext cx="5733142" cy="870857"/>
          </a:xfrm>
          <a:prstGeom prst="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a:solidFill>
                  <a:schemeClr val="accent1">
                    <a:lumMod val="50000"/>
                  </a:schemeClr>
                </a:solidFill>
                <a:latin typeface="Candara"/>
              </a:rPr>
              <a:t>Use:   Somos    Sois    </a:t>
            </a:r>
            <a:r>
              <a:rPr lang="es-ES" sz="2400" b="1" strike="sngStrike">
                <a:solidFill>
                  <a:schemeClr val="accent1">
                    <a:lumMod val="50000"/>
                  </a:schemeClr>
                </a:solidFill>
                <a:latin typeface="Candara"/>
              </a:rPr>
              <a:t>Es</a:t>
            </a:r>
            <a:r>
              <a:rPr lang="es-ES" sz="2400" b="1">
                <a:solidFill>
                  <a:schemeClr val="accent1">
                    <a:lumMod val="50000"/>
                  </a:schemeClr>
                </a:solidFill>
                <a:latin typeface="Candara"/>
              </a:rPr>
              <a:t>    Soy   Son     Es</a:t>
            </a:r>
          </a:p>
          <a:p>
            <a:pPr algn="ctr"/>
            <a:r>
              <a:rPr lang="es-ES" sz="2400" b="1">
                <a:solidFill>
                  <a:schemeClr val="accent1">
                    <a:lumMod val="50000"/>
                  </a:schemeClr>
                </a:solidFill>
                <a:latin typeface="Candara"/>
              </a:rPr>
              <a:t>Sois    Es    Eres   Son</a:t>
            </a:r>
            <a:endParaRPr lang="es-ES" sz="2400" b="1" dirty="0">
              <a:solidFill>
                <a:schemeClr val="accent1">
                  <a:lumMod val="50000"/>
                </a:schemeClr>
              </a:solidFill>
              <a:latin typeface="Candara"/>
            </a:endParaRPr>
          </a:p>
        </p:txBody>
      </p:sp>
      <p:sp>
        <p:nvSpPr>
          <p:cNvPr id="6" name="Rectángulo: esquinas redondeadas 5">
            <a:extLst>
              <a:ext uri="{FF2B5EF4-FFF2-40B4-BE49-F238E27FC236}">
                <a16:creationId xmlns:a16="http://schemas.microsoft.com/office/drawing/2014/main" id="{BEB96BEE-AE52-463D-B4E1-ECF421D38FB0}"/>
              </a:ext>
            </a:extLst>
          </p:cNvPr>
          <p:cNvSpPr/>
          <p:nvPr/>
        </p:nvSpPr>
        <p:spPr>
          <a:xfrm>
            <a:off x="1951266" y="2658837"/>
            <a:ext cx="7601856" cy="408214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s-ES" sz="2400" b="1"/>
              <a:t>Ella _</a:t>
            </a:r>
            <a:r>
              <a:rPr lang="es-ES" sz="2400" b="1" i="1">
                <a:solidFill>
                  <a:schemeClr val="accent1">
                    <a:lumMod val="75000"/>
                  </a:schemeClr>
                </a:solidFill>
              </a:rPr>
              <a:t>es</a:t>
            </a:r>
            <a:r>
              <a:rPr lang="es-ES" sz="2400" b="1"/>
              <a:t>_ increiblemente simpática.</a:t>
            </a:r>
            <a:endParaRPr lang="es-ES"/>
          </a:p>
          <a:p>
            <a:r>
              <a:rPr lang="es-ES" sz="2400" b="1"/>
              <a:t>Ellos _______ tan diferentes.</a:t>
            </a:r>
          </a:p>
          <a:p>
            <a:r>
              <a:rPr lang="es-ES" sz="2400" b="1"/>
              <a:t>Nosotros ________ tal para cual.</a:t>
            </a:r>
          </a:p>
          <a:p>
            <a:r>
              <a:rPr lang="es-ES" sz="2400" b="1"/>
              <a:t>Vosotros ________praticularmente sociables.</a:t>
            </a:r>
          </a:p>
          <a:p>
            <a:r>
              <a:rPr lang="es-ES" sz="2400" b="1"/>
              <a:t>_______ mi perro Coky.</a:t>
            </a:r>
          </a:p>
          <a:p>
            <a:r>
              <a:rPr lang="es-ES" sz="2400" b="1"/>
              <a:t>Ellos ________ tus padres.</a:t>
            </a:r>
          </a:p>
          <a:p>
            <a:r>
              <a:rPr lang="es-ES" sz="2400" b="1"/>
              <a:t>Yo _______ española.</a:t>
            </a:r>
          </a:p>
          <a:p>
            <a:r>
              <a:rPr lang="es-ES" sz="2400" b="1"/>
              <a:t>Tú ________ medio italiano medio alemán.</a:t>
            </a:r>
          </a:p>
          <a:p>
            <a:r>
              <a:rPr lang="es-ES" sz="2400" b="1"/>
              <a:t>Vosotros _______ muy amigos.</a:t>
            </a:r>
          </a:p>
          <a:p>
            <a:r>
              <a:rPr lang="es-ES" sz="2400" b="1"/>
              <a:t>Él ______ un atleta olímpico.</a:t>
            </a:r>
            <a:endParaRPr lang="es-ES" b="1" dirty="0"/>
          </a:p>
        </p:txBody>
      </p:sp>
    </p:spTree>
    <p:extLst>
      <p:ext uri="{BB962C8B-B14F-4D97-AF65-F5344CB8AC3E}">
        <p14:creationId xmlns:p14="http://schemas.microsoft.com/office/powerpoint/2010/main" val="379091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2" descr="Imagen que contiene dibujo, competencia de atletismo&#10;&#10;Descripción generada con confianza muy alta">
            <a:extLst>
              <a:ext uri="{FF2B5EF4-FFF2-40B4-BE49-F238E27FC236}">
                <a16:creationId xmlns:a16="http://schemas.microsoft.com/office/drawing/2014/main" id="{6C4BE73F-6788-47DD-9163-1EF632F0C810}"/>
              </a:ext>
            </a:extLst>
          </p:cNvPr>
          <p:cNvPicPr>
            <a:picLocks noGrp="1" noChangeAspect="1"/>
          </p:cNvPicPr>
          <p:nvPr>
            <p:ph idx="1"/>
          </p:nvPr>
        </p:nvPicPr>
        <p:blipFill rotWithShape="1">
          <a:blip r:embed="rId2"/>
          <a:srcRect l="1050" t="7561" r="-1050" b="6707"/>
          <a:stretch/>
        </p:blipFill>
        <p:spPr>
          <a:xfrm>
            <a:off x="2462893" y="-74"/>
            <a:ext cx="7465794" cy="6858007"/>
          </a:xfrm>
        </p:spPr>
      </p:pic>
    </p:spTree>
    <p:extLst>
      <p:ext uri="{BB962C8B-B14F-4D97-AF65-F5344CB8AC3E}">
        <p14:creationId xmlns:p14="http://schemas.microsoft.com/office/powerpoint/2010/main" val="3229816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48FD678D-9ED2-4590-9AA0-AA08B05E0CA8}"/>
              </a:ext>
            </a:extLst>
          </p:cNvPr>
          <p:cNvSpPr>
            <a:spLocks noGrp="1"/>
          </p:cNvSpPr>
          <p:nvPr>
            <p:ph type="title"/>
          </p:nvPr>
        </p:nvSpPr>
        <p:spPr>
          <a:xfrm>
            <a:off x="97192" y="418787"/>
            <a:ext cx="3771900" cy="5976090"/>
          </a:xfrm>
        </p:spPr>
        <p:txBody>
          <a:bodyPr>
            <a:normAutofit fontScale="90000"/>
          </a:bodyPr>
          <a:lstStyle/>
          <a:p>
            <a:r>
              <a:rPr lang="es-ES" dirty="0" err="1"/>
              <a:t>The</a:t>
            </a:r>
            <a:r>
              <a:rPr lang="es-ES" dirty="0"/>
              <a:t> </a:t>
            </a:r>
            <a:r>
              <a:rPr lang="es-ES" dirty="0" err="1"/>
              <a:t>pronouns</a:t>
            </a:r>
            <a:r>
              <a:rPr lang="es-ES" dirty="0"/>
              <a:t> </a:t>
            </a:r>
            <a:r>
              <a:rPr lang="es-ES" dirty="0" err="1"/>
              <a:t>have</a:t>
            </a:r>
            <a:r>
              <a:rPr lang="es-ES" dirty="0"/>
              <a:t> </a:t>
            </a:r>
            <a:r>
              <a:rPr lang="es-ES" dirty="0" err="1"/>
              <a:t>been</a:t>
            </a:r>
            <a:r>
              <a:rPr lang="es-ES" dirty="0"/>
              <a:t> </a:t>
            </a:r>
            <a:r>
              <a:rPr lang="es-ES" dirty="0" err="1"/>
              <a:t>messed</a:t>
            </a:r>
            <a:r>
              <a:rPr lang="es-ES" dirty="0"/>
              <a:t> up!!</a:t>
            </a:r>
            <a:br>
              <a:rPr lang="es-ES" dirty="0"/>
            </a:br>
            <a:r>
              <a:rPr lang="es-ES" dirty="0"/>
              <a:t> </a:t>
            </a:r>
            <a:br>
              <a:rPr lang="es-ES" dirty="0"/>
            </a:br>
            <a:r>
              <a:rPr lang="es-ES" dirty="0"/>
              <a:t>Match </a:t>
            </a:r>
            <a:r>
              <a:rPr lang="es-ES" dirty="0" err="1"/>
              <a:t>each</a:t>
            </a:r>
            <a:r>
              <a:rPr lang="es-ES" dirty="0"/>
              <a:t> </a:t>
            </a:r>
            <a:r>
              <a:rPr lang="es-ES" dirty="0" err="1"/>
              <a:t>pronoun</a:t>
            </a:r>
            <a:r>
              <a:rPr lang="es-ES" dirty="0"/>
              <a:t> </a:t>
            </a:r>
            <a:r>
              <a:rPr lang="es-ES" dirty="0" err="1"/>
              <a:t>with</a:t>
            </a:r>
            <a:r>
              <a:rPr lang="es-ES" dirty="0"/>
              <a:t> </a:t>
            </a:r>
            <a:r>
              <a:rPr lang="es-ES" dirty="0" err="1"/>
              <a:t>its</a:t>
            </a:r>
            <a:r>
              <a:rPr lang="es-ES" dirty="0"/>
              <a:t> </a:t>
            </a:r>
            <a:r>
              <a:rPr lang="es-ES" dirty="0" err="1"/>
              <a:t>verb</a:t>
            </a:r>
            <a:r>
              <a:rPr lang="es-ES" dirty="0"/>
              <a:t> </a:t>
            </a:r>
            <a:r>
              <a:rPr lang="es-ES" dirty="0" err="1"/>
              <a:t>form</a:t>
            </a:r>
            <a:r>
              <a:rPr lang="es-ES" dirty="0"/>
              <a:t> and </a:t>
            </a:r>
            <a:r>
              <a:rPr lang="es-ES" dirty="0" err="1"/>
              <a:t>write</a:t>
            </a:r>
            <a:r>
              <a:rPr lang="es-ES" dirty="0"/>
              <a:t> </a:t>
            </a:r>
            <a:r>
              <a:rPr lang="es-ES" dirty="0" err="1"/>
              <a:t>it</a:t>
            </a:r>
            <a:r>
              <a:rPr lang="es-ES" dirty="0"/>
              <a:t> </a:t>
            </a:r>
            <a:r>
              <a:rPr lang="es-ES" dirty="0" err="1"/>
              <a:t>correctly</a:t>
            </a:r>
            <a:r>
              <a:rPr lang="es-ES" dirty="0"/>
              <a:t> as in </a:t>
            </a:r>
            <a:r>
              <a:rPr lang="es-ES" dirty="0" err="1"/>
              <a:t>the</a:t>
            </a:r>
            <a:r>
              <a:rPr lang="es-ES" dirty="0"/>
              <a:t> </a:t>
            </a:r>
            <a:r>
              <a:rPr lang="es-ES" dirty="0" err="1"/>
              <a:t>example</a:t>
            </a:r>
            <a:r>
              <a:rPr lang="es-ES" dirty="0"/>
              <a:t>.</a:t>
            </a:r>
            <a:endParaRPr lang="es-E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a 4">
            <a:extLst>
              <a:ext uri="{FF2B5EF4-FFF2-40B4-BE49-F238E27FC236}">
                <a16:creationId xmlns:a16="http://schemas.microsoft.com/office/drawing/2014/main" id="{3CB333D7-613A-47A0-B371-D3F70C886718}"/>
              </a:ext>
            </a:extLst>
          </p:cNvPr>
          <p:cNvGraphicFramePr>
            <a:graphicFrameLocks/>
          </p:cNvGraphicFramePr>
          <p:nvPr/>
        </p:nvGraphicFramePr>
        <p:xfrm>
          <a:off x="7692992" y="1504169"/>
          <a:ext cx="1791747" cy="4143278"/>
        </p:xfrm>
        <a:graphic>
          <a:graphicData uri="http://schemas.openxmlformats.org/drawingml/2006/table">
            <a:tbl>
              <a:tblPr firstRow="1" bandRow="1">
                <a:tableStyleId>{BC89EF96-8CEA-46FF-86C4-4CE0E7609802}</a:tableStyleId>
              </a:tblPr>
              <a:tblGrid>
                <a:gridCol w="1791747">
                  <a:extLst>
                    <a:ext uri="{9D8B030D-6E8A-4147-A177-3AD203B41FA5}">
                      <a16:colId xmlns:a16="http://schemas.microsoft.com/office/drawing/2014/main" val="1541670377"/>
                    </a:ext>
                  </a:extLst>
                </a:gridCol>
              </a:tblGrid>
              <a:tr h="608894">
                <a:tc>
                  <a:txBody>
                    <a:bodyPr/>
                    <a:lstStyle/>
                    <a:p>
                      <a:pPr algn="ctr"/>
                      <a:r>
                        <a:rPr lang="es-ES" sz="2400" b="1" dirty="0">
                          <a:latin typeface="Candara"/>
                        </a:rPr>
                        <a:t>SOY</a:t>
                      </a:r>
                    </a:p>
                  </a:txBody>
                  <a:tcPr/>
                </a:tc>
                <a:extLst>
                  <a:ext uri="{0D108BD9-81ED-4DB2-BD59-A6C34878D82A}">
                    <a16:rowId xmlns:a16="http://schemas.microsoft.com/office/drawing/2014/main" val="404845664"/>
                  </a:ext>
                </a:extLst>
              </a:tr>
              <a:tr h="608894">
                <a:tc>
                  <a:txBody>
                    <a:bodyPr/>
                    <a:lstStyle/>
                    <a:p>
                      <a:pPr algn="ctr"/>
                      <a:r>
                        <a:rPr lang="es-ES" sz="2400" b="1" dirty="0">
                          <a:latin typeface="Candara"/>
                        </a:rPr>
                        <a:t>ERES</a:t>
                      </a:r>
                    </a:p>
                  </a:txBody>
                  <a:tcPr/>
                </a:tc>
                <a:extLst>
                  <a:ext uri="{0D108BD9-81ED-4DB2-BD59-A6C34878D82A}">
                    <a16:rowId xmlns:a16="http://schemas.microsoft.com/office/drawing/2014/main" val="1705375983"/>
                  </a:ext>
                </a:extLst>
              </a:tr>
              <a:tr h="790862">
                <a:tc>
                  <a:txBody>
                    <a:bodyPr/>
                    <a:lstStyle/>
                    <a:p>
                      <a:pPr algn="ctr"/>
                      <a:r>
                        <a:rPr lang="es-ES" sz="2400" b="1" dirty="0">
                          <a:latin typeface="Candara"/>
                        </a:rPr>
                        <a:t>ES</a:t>
                      </a:r>
                    </a:p>
                  </a:txBody>
                  <a:tcPr/>
                </a:tc>
                <a:extLst>
                  <a:ext uri="{0D108BD9-81ED-4DB2-BD59-A6C34878D82A}">
                    <a16:rowId xmlns:a16="http://schemas.microsoft.com/office/drawing/2014/main" val="2911736128"/>
                  </a:ext>
                </a:extLst>
              </a:tr>
              <a:tr h="762867">
                <a:tc>
                  <a:txBody>
                    <a:bodyPr/>
                    <a:lstStyle/>
                    <a:p>
                      <a:pPr algn="ctr"/>
                      <a:r>
                        <a:rPr lang="es-ES" sz="2400" b="1" dirty="0">
                          <a:latin typeface="Candara"/>
                        </a:rPr>
                        <a:t>SOMOS</a:t>
                      </a:r>
                    </a:p>
                  </a:txBody>
                  <a:tcPr/>
                </a:tc>
                <a:extLst>
                  <a:ext uri="{0D108BD9-81ED-4DB2-BD59-A6C34878D82A}">
                    <a16:rowId xmlns:a16="http://schemas.microsoft.com/office/drawing/2014/main" val="2706983349"/>
                  </a:ext>
                </a:extLst>
              </a:tr>
              <a:tr h="762867">
                <a:tc>
                  <a:txBody>
                    <a:bodyPr/>
                    <a:lstStyle/>
                    <a:p>
                      <a:pPr algn="ctr"/>
                      <a:r>
                        <a:rPr lang="es-ES" sz="2400" b="1" dirty="0">
                          <a:latin typeface="Candara"/>
                        </a:rPr>
                        <a:t>SOIS</a:t>
                      </a:r>
                    </a:p>
                  </a:txBody>
                  <a:tcPr/>
                </a:tc>
                <a:extLst>
                  <a:ext uri="{0D108BD9-81ED-4DB2-BD59-A6C34878D82A}">
                    <a16:rowId xmlns:a16="http://schemas.microsoft.com/office/drawing/2014/main" val="3264451886"/>
                  </a:ext>
                </a:extLst>
              </a:tr>
              <a:tr h="608894">
                <a:tc>
                  <a:txBody>
                    <a:bodyPr/>
                    <a:lstStyle/>
                    <a:p>
                      <a:pPr algn="ctr"/>
                      <a:r>
                        <a:rPr lang="es-ES" sz="2400" b="1" dirty="0">
                          <a:latin typeface="Candara"/>
                        </a:rPr>
                        <a:t>SON</a:t>
                      </a:r>
                    </a:p>
                  </a:txBody>
                  <a:tcPr/>
                </a:tc>
                <a:extLst>
                  <a:ext uri="{0D108BD9-81ED-4DB2-BD59-A6C34878D82A}">
                    <a16:rowId xmlns:a16="http://schemas.microsoft.com/office/drawing/2014/main" val="1910915484"/>
                  </a:ext>
                </a:extLst>
              </a:tr>
            </a:tbl>
          </a:graphicData>
        </a:graphic>
      </p:graphicFrame>
      <p:graphicFrame>
        <p:nvGraphicFramePr>
          <p:cNvPr id="6" name="Tabla 5">
            <a:extLst>
              <a:ext uri="{FF2B5EF4-FFF2-40B4-BE49-F238E27FC236}">
                <a16:creationId xmlns:a16="http://schemas.microsoft.com/office/drawing/2014/main" id="{C3EA487D-89CC-4B66-9EE6-AB60522FC46C}"/>
              </a:ext>
            </a:extLst>
          </p:cNvPr>
          <p:cNvGraphicFramePr>
            <a:graphicFrameLocks noGrp="1"/>
          </p:cNvGraphicFramePr>
          <p:nvPr/>
        </p:nvGraphicFramePr>
        <p:xfrm>
          <a:off x="4216948" y="1548683"/>
          <a:ext cx="2266247" cy="4053840"/>
        </p:xfrm>
        <a:graphic>
          <a:graphicData uri="http://schemas.openxmlformats.org/drawingml/2006/table">
            <a:tbl>
              <a:tblPr firstRow="1" bandRow="1">
                <a:tableStyleId>{5C22544A-7EE6-4342-B048-85BDC9FD1C3A}</a:tableStyleId>
              </a:tblPr>
              <a:tblGrid>
                <a:gridCol w="2266247">
                  <a:extLst>
                    <a:ext uri="{9D8B030D-6E8A-4147-A177-3AD203B41FA5}">
                      <a16:colId xmlns:a16="http://schemas.microsoft.com/office/drawing/2014/main" val="3478438856"/>
                    </a:ext>
                  </a:extLst>
                </a:gridCol>
              </a:tblGrid>
              <a:tr h="741433">
                <a:tc>
                  <a:txBody>
                    <a:bodyPr/>
                    <a:lstStyle/>
                    <a:p>
                      <a:pPr algn="ctr" rtl="0" fontAlgn="base"/>
                      <a:r>
                        <a:rPr lang="es-ES">
                          <a:effectLst/>
                        </a:rPr>
                        <a:t>NOSOTROS ​</a:t>
                      </a:r>
                    </a:p>
                    <a:p>
                      <a:pPr algn="ctr" rtl="0" fontAlgn="base"/>
                      <a:r>
                        <a:rPr lang="es-ES">
                          <a:effectLst/>
                        </a:rPr>
                        <a:t>(we)</a:t>
                      </a:r>
                      <a:endParaRPr lang="es-ES" b="1">
                        <a:effectLst/>
                      </a:endParaRPr>
                    </a:p>
                  </a:txBody>
                  <a:tcPr/>
                </a:tc>
                <a:extLst>
                  <a:ext uri="{0D108BD9-81ED-4DB2-BD59-A6C34878D82A}">
                    <a16:rowId xmlns:a16="http://schemas.microsoft.com/office/drawing/2014/main" val="725340178"/>
                  </a:ext>
                </a:extLst>
              </a:tr>
              <a:tr h="741433">
                <a:tc>
                  <a:txBody>
                    <a:bodyPr/>
                    <a:lstStyle/>
                    <a:p>
                      <a:pPr algn="ctr" rtl="0" fontAlgn="base"/>
                      <a:r>
                        <a:rPr lang="es-ES">
                          <a:effectLst/>
                        </a:rPr>
                        <a:t>VOSOTROS ​</a:t>
                      </a:r>
                    </a:p>
                    <a:p>
                      <a:pPr algn="ctr" rtl="0" fontAlgn="base"/>
                      <a:r>
                        <a:rPr lang="es-ES">
                          <a:effectLst/>
                        </a:rPr>
                        <a:t>(you)​</a:t>
                      </a:r>
                    </a:p>
                  </a:txBody>
                  <a:tcPr/>
                </a:tc>
                <a:extLst>
                  <a:ext uri="{0D108BD9-81ED-4DB2-BD59-A6C34878D82A}">
                    <a16:rowId xmlns:a16="http://schemas.microsoft.com/office/drawing/2014/main" val="901176497"/>
                  </a:ext>
                </a:extLst>
              </a:tr>
              <a:tr h="596555">
                <a:tc>
                  <a:txBody>
                    <a:bodyPr/>
                    <a:lstStyle/>
                    <a:p>
                      <a:pPr algn="ctr" rtl="0" fontAlgn="base"/>
                      <a:r>
                        <a:rPr lang="es-ES">
                          <a:effectLst/>
                        </a:rPr>
                        <a:t>TÚ  (you)</a:t>
                      </a:r>
                    </a:p>
                  </a:txBody>
                  <a:tcPr/>
                </a:tc>
                <a:extLst>
                  <a:ext uri="{0D108BD9-81ED-4DB2-BD59-A6C34878D82A}">
                    <a16:rowId xmlns:a16="http://schemas.microsoft.com/office/drawing/2014/main" val="683984052"/>
                  </a:ext>
                </a:extLst>
              </a:tr>
              <a:tr h="654843">
                <a:tc>
                  <a:txBody>
                    <a:bodyPr/>
                    <a:lstStyle/>
                    <a:p>
                      <a:pPr algn="ctr" rtl="0" fontAlgn="base"/>
                      <a:r>
                        <a:rPr lang="es-ES">
                          <a:effectLst/>
                        </a:rPr>
                        <a:t>ELLOS (they)​</a:t>
                      </a:r>
                    </a:p>
                  </a:txBody>
                  <a:tcPr/>
                </a:tc>
                <a:extLst>
                  <a:ext uri="{0D108BD9-81ED-4DB2-BD59-A6C34878D82A}">
                    <a16:rowId xmlns:a16="http://schemas.microsoft.com/office/drawing/2014/main" val="336612144"/>
                  </a:ext>
                </a:extLst>
              </a:tr>
              <a:tr h="664733">
                <a:tc>
                  <a:txBody>
                    <a:bodyPr/>
                    <a:lstStyle/>
                    <a:p>
                      <a:pPr algn="ctr" rtl="0" fontAlgn="base"/>
                      <a:r>
                        <a:rPr lang="es-ES">
                          <a:effectLst/>
                        </a:rPr>
                        <a:t>ÉL /ELLA ​</a:t>
                      </a:r>
                    </a:p>
                    <a:p>
                      <a:pPr algn="ctr" rtl="0" fontAlgn="base"/>
                      <a:r>
                        <a:rPr lang="es-ES">
                          <a:effectLst/>
                        </a:rPr>
                        <a:t> (he /she)​</a:t>
                      </a:r>
                    </a:p>
                  </a:txBody>
                  <a:tcPr/>
                </a:tc>
                <a:extLst>
                  <a:ext uri="{0D108BD9-81ED-4DB2-BD59-A6C34878D82A}">
                    <a16:rowId xmlns:a16="http://schemas.microsoft.com/office/drawing/2014/main" val="3199366984"/>
                  </a:ext>
                </a:extLst>
              </a:tr>
              <a:tr h="654843">
                <a:tc>
                  <a:txBody>
                    <a:bodyPr/>
                    <a:lstStyle/>
                    <a:p>
                      <a:pPr algn="ctr" rtl="0" fontAlgn="base"/>
                      <a:r>
                        <a:rPr lang="es-ES">
                          <a:effectLst/>
                        </a:rPr>
                        <a:t>YO (I)​</a:t>
                      </a:r>
                    </a:p>
                  </a:txBody>
                  <a:tcPr/>
                </a:tc>
                <a:extLst>
                  <a:ext uri="{0D108BD9-81ED-4DB2-BD59-A6C34878D82A}">
                    <a16:rowId xmlns:a16="http://schemas.microsoft.com/office/drawing/2014/main" val="3066803096"/>
                  </a:ext>
                </a:extLst>
              </a:tr>
            </a:tbl>
          </a:graphicData>
        </a:graphic>
      </p:graphicFrame>
      <p:graphicFrame>
        <p:nvGraphicFramePr>
          <p:cNvPr id="11" name="Tabla 12">
            <a:extLst>
              <a:ext uri="{FF2B5EF4-FFF2-40B4-BE49-F238E27FC236}">
                <a16:creationId xmlns:a16="http://schemas.microsoft.com/office/drawing/2014/main" id="{4F63B87B-03C1-4307-9D73-2854D88129DD}"/>
              </a:ext>
            </a:extLst>
          </p:cNvPr>
          <p:cNvGraphicFramePr>
            <a:graphicFrameLocks noGrp="1"/>
          </p:cNvGraphicFramePr>
          <p:nvPr>
            <p:extLst>
              <p:ext uri="{D42A27DB-BD31-4B8C-83A1-F6EECF244321}">
                <p14:modId xmlns:p14="http://schemas.microsoft.com/office/powerpoint/2010/main" val="2713944489"/>
              </p:ext>
            </p:extLst>
          </p:nvPr>
        </p:nvGraphicFramePr>
        <p:xfrm>
          <a:off x="9516494" y="1493236"/>
          <a:ext cx="2597600" cy="4144944"/>
        </p:xfrm>
        <a:graphic>
          <a:graphicData uri="http://schemas.openxmlformats.org/drawingml/2006/table">
            <a:tbl>
              <a:tblPr firstRow="1" bandRow="1">
                <a:tableStyleId>{3B4B98B0-60AC-42C2-AFA5-B58CD77FA1E5}</a:tableStyleId>
              </a:tblPr>
              <a:tblGrid>
                <a:gridCol w="2597600">
                  <a:extLst>
                    <a:ext uri="{9D8B030D-6E8A-4147-A177-3AD203B41FA5}">
                      <a16:colId xmlns:a16="http://schemas.microsoft.com/office/drawing/2014/main" val="3256063800"/>
                    </a:ext>
                  </a:extLst>
                </a:gridCol>
              </a:tblGrid>
              <a:tr h="690824">
                <a:tc>
                  <a:txBody>
                    <a:bodyPr/>
                    <a:lstStyle/>
                    <a:p>
                      <a:pPr algn="ctr"/>
                      <a:r>
                        <a:rPr lang="es-ES" b="0"/>
                        <a:t>     Yo soy</a:t>
                      </a:r>
                    </a:p>
                  </a:txBody>
                  <a:tcPr/>
                </a:tc>
                <a:extLst>
                  <a:ext uri="{0D108BD9-81ED-4DB2-BD59-A6C34878D82A}">
                    <a16:rowId xmlns:a16="http://schemas.microsoft.com/office/drawing/2014/main" val="1680053754"/>
                  </a:ext>
                </a:extLst>
              </a:tr>
              <a:tr h="690824">
                <a:tc>
                  <a:txBody>
                    <a:bodyPr/>
                    <a:lstStyle/>
                    <a:p>
                      <a:pPr algn="ctr"/>
                      <a:r>
                        <a:rPr lang="es-ES" b="0"/>
                        <a:t>     Tú eres</a:t>
                      </a:r>
                    </a:p>
                  </a:txBody>
                  <a:tcPr/>
                </a:tc>
                <a:extLst>
                  <a:ext uri="{0D108BD9-81ED-4DB2-BD59-A6C34878D82A}">
                    <a16:rowId xmlns:a16="http://schemas.microsoft.com/office/drawing/2014/main" val="3556007979"/>
                  </a:ext>
                </a:extLst>
              </a:tr>
              <a:tr h="690824">
                <a:tc>
                  <a:txBody>
                    <a:bodyPr/>
                    <a:lstStyle/>
                    <a:p>
                      <a:pPr algn="ctr"/>
                      <a:r>
                        <a:rPr lang="es-ES" b="0"/>
                        <a:t>Él o ella es</a:t>
                      </a:r>
                    </a:p>
                  </a:txBody>
                  <a:tcPr/>
                </a:tc>
                <a:extLst>
                  <a:ext uri="{0D108BD9-81ED-4DB2-BD59-A6C34878D82A}">
                    <a16:rowId xmlns:a16="http://schemas.microsoft.com/office/drawing/2014/main" val="3015212689"/>
                  </a:ext>
                </a:extLst>
              </a:tr>
              <a:tr h="690824">
                <a:tc>
                  <a:txBody>
                    <a:bodyPr/>
                    <a:lstStyle/>
                    <a:p>
                      <a:pPr algn="ctr"/>
                      <a:r>
                        <a:rPr lang="es-ES" b="0"/>
                        <a:t>Nosotros somos</a:t>
                      </a:r>
                    </a:p>
                  </a:txBody>
                  <a:tcPr/>
                </a:tc>
                <a:extLst>
                  <a:ext uri="{0D108BD9-81ED-4DB2-BD59-A6C34878D82A}">
                    <a16:rowId xmlns:a16="http://schemas.microsoft.com/office/drawing/2014/main" val="714456877"/>
                  </a:ext>
                </a:extLst>
              </a:tr>
              <a:tr h="690824">
                <a:tc>
                  <a:txBody>
                    <a:bodyPr/>
                    <a:lstStyle/>
                    <a:p>
                      <a:pPr algn="ctr"/>
                      <a:r>
                        <a:rPr lang="es-ES" b="0"/>
                        <a:t>Vosotros sois</a:t>
                      </a:r>
                    </a:p>
                  </a:txBody>
                  <a:tcPr/>
                </a:tc>
                <a:extLst>
                  <a:ext uri="{0D108BD9-81ED-4DB2-BD59-A6C34878D82A}">
                    <a16:rowId xmlns:a16="http://schemas.microsoft.com/office/drawing/2014/main" val="2363019613"/>
                  </a:ext>
                </a:extLst>
              </a:tr>
              <a:tr h="690824">
                <a:tc>
                  <a:txBody>
                    <a:bodyPr/>
                    <a:lstStyle/>
                    <a:p>
                      <a:pPr algn="ctr"/>
                      <a:r>
                        <a:rPr lang="es-ES" b="0"/>
                        <a:t>Ellos son</a:t>
                      </a:r>
                    </a:p>
                  </a:txBody>
                  <a:tcPr/>
                </a:tc>
                <a:extLst>
                  <a:ext uri="{0D108BD9-81ED-4DB2-BD59-A6C34878D82A}">
                    <a16:rowId xmlns:a16="http://schemas.microsoft.com/office/drawing/2014/main" val="1910169118"/>
                  </a:ext>
                </a:extLst>
              </a:tr>
            </a:tbl>
          </a:graphicData>
        </a:graphic>
      </p:graphicFrame>
      <p:cxnSp>
        <p:nvCxnSpPr>
          <p:cNvPr id="14" name="Conector recto de flecha 13">
            <a:extLst>
              <a:ext uri="{FF2B5EF4-FFF2-40B4-BE49-F238E27FC236}">
                <a16:creationId xmlns:a16="http://schemas.microsoft.com/office/drawing/2014/main" id="{588D32FE-2E54-42CE-8D50-4A5721C345AE}"/>
              </a:ext>
            </a:extLst>
          </p:cNvPr>
          <p:cNvCxnSpPr/>
          <p:nvPr/>
        </p:nvCxnSpPr>
        <p:spPr>
          <a:xfrm flipV="1">
            <a:off x="6136093" y="1769657"/>
            <a:ext cx="1490330" cy="33917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 name="Conector recto de flecha 2">
            <a:extLst>
              <a:ext uri="{FF2B5EF4-FFF2-40B4-BE49-F238E27FC236}">
                <a16:creationId xmlns:a16="http://schemas.microsoft.com/office/drawing/2014/main" id="{68F3B680-F06C-4CFE-9282-F13DAC413104}"/>
              </a:ext>
            </a:extLst>
          </p:cNvPr>
          <p:cNvCxnSpPr/>
          <p:nvPr/>
        </p:nvCxnSpPr>
        <p:spPr>
          <a:xfrm>
            <a:off x="6174015" y="3851729"/>
            <a:ext cx="1903184" cy="145868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Conector recto de flecha 12">
            <a:extLst>
              <a:ext uri="{FF2B5EF4-FFF2-40B4-BE49-F238E27FC236}">
                <a16:creationId xmlns:a16="http://schemas.microsoft.com/office/drawing/2014/main" id="{4A03DCF1-2A0D-442E-AEF6-E976E049C18B}"/>
              </a:ext>
            </a:extLst>
          </p:cNvPr>
          <p:cNvCxnSpPr>
            <a:cxnSpLocks/>
          </p:cNvCxnSpPr>
          <p:nvPr/>
        </p:nvCxnSpPr>
        <p:spPr>
          <a:xfrm flipV="1">
            <a:off x="5947229" y="2316842"/>
            <a:ext cx="2139041" cy="97245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Conector recto de flecha 14">
            <a:extLst>
              <a:ext uri="{FF2B5EF4-FFF2-40B4-BE49-F238E27FC236}">
                <a16:creationId xmlns:a16="http://schemas.microsoft.com/office/drawing/2014/main" id="{08A7CB48-EF20-41CB-B24B-D54EE7493E14}"/>
              </a:ext>
            </a:extLst>
          </p:cNvPr>
          <p:cNvCxnSpPr>
            <a:cxnSpLocks/>
          </p:cNvCxnSpPr>
          <p:nvPr/>
        </p:nvCxnSpPr>
        <p:spPr>
          <a:xfrm>
            <a:off x="6028872" y="2699656"/>
            <a:ext cx="1821541" cy="17671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Conector recto de flecha 15">
            <a:extLst>
              <a:ext uri="{FF2B5EF4-FFF2-40B4-BE49-F238E27FC236}">
                <a16:creationId xmlns:a16="http://schemas.microsoft.com/office/drawing/2014/main" id="{446C5DC6-E955-4D6A-B1A0-DB74092C614E}"/>
              </a:ext>
            </a:extLst>
          </p:cNvPr>
          <p:cNvCxnSpPr>
            <a:cxnSpLocks/>
          </p:cNvCxnSpPr>
          <p:nvPr/>
        </p:nvCxnSpPr>
        <p:spPr>
          <a:xfrm>
            <a:off x="6092372" y="1946727"/>
            <a:ext cx="1758041" cy="20211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Conector recto de flecha 16">
            <a:extLst>
              <a:ext uri="{FF2B5EF4-FFF2-40B4-BE49-F238E27FC236}">
                <a16:creationId xmlns:a16="http://schemas.microsoft.com/office/drawing/2014/main" id="{B97F22EC-1469-4B08-A14D-D240F3FA9588}"/>
              </a:ext>
            </a:extLst>
          </p:cNvPr>
          <p:cNvCxnSpPr>
            <a:cxnSpLocks/>
          </p:cNvCxnSpPr>
          <p:nvPr/>
        </p:nvCxnSpPr>
        <p:spPr>
          <a:xfrm flipV="1">
            <a:off x="6128657" y="3087912"/>
            <a:ext cx="1975755" cy="144417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0940951"/>
      </p:ext>
    </p:extLst>
  </p:cSld>
  <p:clrMapOvr>
    <a:masterClrMapping/>
  </p:clrMapOvr>
</p:sld>
</file>

<file path=ppt/theme/theme1.xml><?xml version="1.0" encoding="utf-8"?>
<a:theme xmlns:a="http://schemas.openxmlformats.org/drawingml/2006/main" name="ShapesVTI">
  <a:themeElements>
    <a:clrScheme name="AnalogousFromDarkSeedLeftStep">
      <a:dk1>
        <a:srgbClr val="000000"/>
      </a:dk1>
      <a:lt1>
        <a:srgbClr val="FFFFFF"/>
      </a:lt1>
      <a:dk2>
        <a:srgbClr val="41242A"/>
      </a:dk2>
      <a:lt2>
        <a:srgbClr val="E5E2E8"/>
      </a:lt2>
      <a:accent1>
        <a:srgbClr val="7FB045"/>
      </a:accent1>
      <a:accent2>
        <a:srgbClr val="A2A737"/>
      </a:accent2>
      <a:accent3>
        <a:srgbClr val="C3974D"/>
      </a:accent3>
      <a:accent4>
        <a:srgbClr val="B1533B"/>
      </a:accent4>
      <a:accent5>
        <a:srgbClr val="C34D66"/>
      </a:accent5>
      <a:accent6>
        <a:srgbClr val="B13B85"/>
      </a:accent6>
      <a:hlink>
        <a:srgbClr val="C44F54"/>
      </a:hlink>
      <a:folHlink>
        <a:srgbClr val="7F7F7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ShapesVTI</vt:lpstr>
      <vt:lpstr>Verbo ser</vt:lpstr>
      <vt:lpstr>- The meaning of the verb to be, in Spanish is divided into two verbs 'estar' and 'ser'.  - We use each of these verbs in different actions or situations, even though the English translation is the same for both. In Spanish we have to use them at the right times, because they do not mean the same thing.  </vt:lpstr>
      <vt:lpstr>Conjugación del verbo ser (Conjugation of the verb to be)</vt:lpstr>
      <vt:lpstr> When we use the verb ''SER'' ? </vt:lpstr>
      <vt:lpstr>The pronouns have been messed up!!   Match each pronoun with its verb form and write it correctly as in the example.</vt:lpstr>
      <vt:lpstr>  Choose which is the correct verb form. Pay close attention to the pronoun</vt:lpstr>
      <vt:lpstr>Complete the sentences using the correct verb 'SER' form.</vt:lpstr>
      <vt:lpstr>Presentación de PowerPoint</vt:lpstr>
      <vt:lpstr>The pronouns have been messed up!!   Match each pronoun with its verb form and write it correctly as in the example.</vt:lpstr>
      <vt:lpstr>  Choose which is the correct verb form, pay close attention to the pronoun</vt:lpstr>
      <vt:lpstr>Complete the sentences using the correct verb 'SER' 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368</cp:revision>
  <dcterms:created xsi:type="dcterms:W3CDTF">2012-07-30T22:48:03Z</dcterms:created>
  <dcterms:modified xsi:type="dcterms:W3CDTF">2020-05-04T16:26:28Z</dcterms:modified>
</cp:coreProperties>
</file>